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48" r:id="rId1"/>
  </p:sldMasterIdLst>
  <p:notesMasterIdLst>
    <p:notesMasterId r:id="rId4"/>
  </p:notesMasterIdLst>
  <p:handoutMasterIdLst>
    <p:handoutMasterId r:id="rId29"/>
  </p:handoutMasterIdLst>
  <p:sldIdLst>
    <p:sldId id="264" r:id="rId3"/>
    <p:sldId id="265" r:id="rId5"/>
    <p:sldId id="267" r:id="rId6"/>
    <p:sldId id="294" r:id="rId7"/>
    <p:sldId id="324" r:id="rId8"/>
    <p:sldId id="269" r:id="rId9"/>
    <p:sldId id="321" r:id="rId10"/>
    <p:sldId id="270" r:id="rId11"/>
    <p:sldId id="282" r:id="rId12"/>
    <p:sldId id="271" r:id="rId13"/>
    <p:sldId id="280" r:id="rId14"/>
    <p:sldId id="281" r:id="rId15"/>
    <p:sldId id="322" r:id="rId16"/>
    <p:sldId id="325" r:id="rId17"/>
    <p:sldId id="326" r:id="rId18"/>
    <p:sldId id="327" r:id="rId19"/>
    <p:sldId id="328" r:id="rId20"/>
    <p:sldId id="329" r:id="rId21"/>
    <p:sldId id="330" r:id="rId22"/>
    <p:sldId id="331" r:id="rId23"/>
    <p:sldId id="332" r:id="rId24"/>
    <p:sldId id="333" r:id="rId25"/>
    <p:sldId id="275" r:id="rId26"/>
    <p:sldId id="320" r:id="rId27"/>
    <p:sldId id="276" r:id="rId28"/>
  </p:sldIdLst>
  <p:sldSz cx="9144000" cy="5715000" type="screen16x10"/>
  <p:notesSz cx="9144000" cy="6858000"/>
  <p:defaultTextStyle>
    <a:defPPr>
      <a:defRPr lang="en-US"/>
    </a:defPPr>
    <a:lvl1pPr marL="0" algn="l" defTabSz="713105" rtl="0" eaLnBrk="1" latinLnBrk="0" hangingPunct="1">
      <a:defRPr sz="1405" kern="1200">
        <a:solidFill>
          <a:schemeClr val="tx1"/>
        </a:solidFill>
        <a:latin typeface="+mn-lt"/>
        <a:ea typeface="+mn-ea"/>
        <a:cs typeface="+mn-cs"/>
      </a:defRPr>
    </a:lvl1pPr>
    <a:lvl2pPr marL="356870" algn="l" defTabSz="713105" rtl="0" eaLnBrk="1" latinLnBrk="0" hangingPunct="1">
      <a:defRPr sz="1405" kern="1200">
        <a:solidFill>
          <a:schemeClr val="tx1"/>
        </a:solidFill>
        <a:latin typeface="+mn-lt"/>
        <a:ea typeface="+mn-ea"/>
        <a:cs typeface="+mn-cs"/>
      </a:defRPr>
    </a:lvl2pPr>
    <a:lvl3pPr marL="713105" algn="l" defTabSz="713105" rtl="0" eaLnBrk="1" latinLnBrk="0" hangingPunct="1">
      <a:defRPr sz="1405" kern="1200">
        <a:solidFill>
          <a:schemeClr val="tx1"/>
        </a:solidFill>
        <a:latin typeface="+mn-lt"/>
        <a:ea typeface="+mn-ea"/>
        <a:cs typeface="+mn-cs"/>
      </a:defRPr>
    </a:lvl3pPr>
    <a:lvl4pPr marL="1069975" algn="l" defTabSz="713105" rtl="0" eaLnBrk="1" latinLnBrk="0" hangingPunct="1">
      <a:defRPr sz="1405" kern="1200">
        <a:solidFill>
          <a:schemeClr val="tx1"/>
        </a:solidFill>
        <a:latin typeface="+mn-lt"/>
        <a:ea typeface="+mn-ea"/>
        <a:cs typeface="+mn-cs"/>
      </a:defRPr>
    </a:lvl4pPr>
    <a:lvl5pPr marL="1426210" algn="l" defTabSz="713105" rtl="0" eaLnBrk="1" latinLnBrk="0" hangingPunct="1">
      <a:defRPr sz="1405" kern="1200">
        <a:solidFill>
          <a:schemeClr val="tx1"/>
        </a:solidFill>
        <a:latin typeface="+mn-lt"/>
        <a:ea typeface="+mn-ea"/>
        <a:cs typeface="+mn-cs"/>
      </a:defRPr>
    </a:lvl5pPr>
    <a:lvl6pPr marL="1783080" algn="l" defTabSz="713105" rtl="0" eaLnBrk="1" latinLnBrk="0" hangingPunct="1">
      <a:defRPr sz="1405" kern="1200">
        <a:solidFill>
          <a:schemeClr val="tx1"/>
        </a:solidFill>
        <a:latin typeface="+mn-lt"/>
        <a:ea typeface="+mn-ea"/>
        <a:cs typeface="+mn-cs"/>
      </a:defRPr>
    </a:lvl6pPr>
    <a:lvl7pPr marL="2139950" algn="l" defTabSz="713105" rtl="0" eaLnBrk="1" latinLnBrk="0" hangingPunct="1">
      <a:defRPr sz="1405" kern="1200">
        <a:solidFill>
          <a:schemeClr val="tx1"/>
        </a:solidFill>
        <a:latin typeface="+mn-lt"/>
        <a:ea typeface="+mn-ea"/>
        <a:cs typeface="+mn-cs"/>
      </a:defRPr>
    </a:lvl7pPr>
    <a:lvl8pPr marL="2496185" algn="l" defTabSz="713105" rtl="0" eaLnBrk="1" latinLnBrk="0" hangingPunct="1">
      <a:defRPr sz="1405" kern="1200">
        <a:solidFill>
          <a:schemeClr val="tx1"/>
        </a:solidFill>
        <a:latin typeface="+mn-lt"/>
        <a:ea typeface="+mn-ea"/>
        <a:cs typeface="+mn-cs"/>
      </a:defRPr>
    </a:lvl8pPr>
    <a:lvl9pPr marL="2853055" algn="l" defTabSz="713105" rtl="0" eaLnBrk="1" latinLnBrk="0" hangingPunct="1">
      <a:defRPr sz="1405"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F400"/>
    <a:srgbClr val="D35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94781" autoAdjust="0"/>
  </p:normalViewPr>
  <p:slideViewPr>
    <p:cSldViewPr snapToGrid="0">
      <p:cViewPr varScale="1">
        <p:scale>
          <a:sx n="140" d="100"/>
          <a:sy n="140" d="100"/>
        </p:scale>
        <p:origin x="1064" y="192"/>
      </p:cViewPr>
      <p:guideLst>
        <p:guide orient="horz" pos="985"/>
        <p:guide orient="horz" pos="3175"/>
        <p:guide pos="294"/>
        <p:guide pos="5449"/>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852" y="9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624417" y="182302"/>
            <a:ext cx="7871883" cy="344091"/>
          </a:xfrm>
          <a:prstGeom prst="rect">
            <a:avLst/>
          </a:prstGeom>
        </p:spPr>
        <p:txBody>
          <a:bodyPr vert="horz" lIns="0" tIns="0" rIns="0" bIns="0" rtlCol="0"/>
          <a:lstStyle>
            <a:lvl1pPr algn="l">
              <a:defRPr sz="1600"/>
            </a:lvl1pPr>
          </a:lstStyle>
          <a:p>
            <a:r>
              <a:rPr lang="en-US" b="1"/>
              <a:t>Titel der Präsentation</a:t>
            </a:r>
            <a:endParaRPr lang="en-US" b="1"/>
          </a:p>
        </p:txBody>
      </p:sp>
      <p:sp>
        <p:nvSpPr>
          <p:cNvPr id="3" name="Datumsplatzhalter 2"/>
          <p:cNvSpPr>
            <a:spLocks noGrp="1"/>
          </p:cNvSpPr>
          <p:nvPr>
            <p:ph type="dt" sz="quarter" idx="1"/>
          </p:nvPr>
        </p:nvSpPr>
        <p:spPr>
          <a:xfrm>
            <a:off x="7311341" y="6583359"/>
            <a:ext cx="864000" cy="108000"/>
          </a:xfrm>
          <a:prstGeom prst="rect">
            <a:avLst/>
          </a:prstGeom>
        </p:spPr>
        <p:txBody>
          <a:bodyPr vert="horz" lIns="0" tIns="0" rIns="0" bIns="0" rtlCol="0" anchor="t"/>
          <a:lstStyle>
            <a:lvl1pPr algn="r">
              <a:defRPr sz="1600"/>
            </a:lvl1pPr>
          </a:lstStyle>
          <a:p>
            <a:pPr algn="l"/>
            <a:fld id="{677AEE93-D32D-4AB0-A39F-322004BF31D2}" type="datetime1">
              <a:rPr lang="de-DE" sz="800" smtClean="0"/>
            </a:fld>
            <a:endParaRPr lang="en-US" sz="800"/>
          </a:p>
        </p:txBody>
      </p:sp>
      <p:sp>
        <p:nvSpPr>
          <p:cNvPr id="4" name="Fußzeilenplatzhalter 3"/>
          <p:cNvSpPr>
            <a:spLocks noGrp="1"/>
          </p:cNvSpPr>
          <p:nvPr>
            <p:ph type="ftr" sz="quarter" idx="2"/>
          </p:nvPr>
        </p:nvSpPr>
        <p:spPr>
          <a:xfrm>
            <a:off x="624417" y="6583360"/>
            <a:ext cx="6000000" cy="108000"/>
          </a:xfrm>
          <a:prstGeom prst="rect">
            <a:avLst/>
          </a:prstGeom>
        </p:spPr>
        <p:txBody>
          <a:bodyPr vert="horz" lIns="0" tIns="0" rIns="0" bIns="0" rtlCol="0" anchor="t"/>
          <a:lstStyle>
            <a:lvl1pPr algn="l">
              <a:defRPr sz="1600"/>
            </a:lvl1pPr>
          </a:lstStyle>
          <a:p>
            <a:r>
              <a:rPr lang="en-US" sz="800"/>
              <a:t>Universität Stuttgart</a:t>
            </a:r>
            <a:endParaRPr lang="en-US" sz="800"/>
          </a:p>
        </p:txBody>
      </p:sp>
      <p:sp>
        <p:nvSpPr>
          <p:cNvPr id="5" name="Foliennummernplatzhalter 4"/>
          <p:cNvSpPr>
            <a:spLocks noGrp="1"/>
          </p:cNvSpPr>
          <p:nvPr>
            <p:ph type="sldNum" sz="quarter" idx="3"/>
          </p:nvPr>
        </p:nvSpPr>
        <p:spPr>
          <a:xfrm>
            <a:off x="8360260" y="6583360"/>
            <a:ext cx="480000" cy="108000"/>
          </a:xfrm>
          <a:prstGeom prst="rect">
            <a:avLst/>
          </a:prstGeom>
        </p:spPr>
        <p:txBody>
          <a:bodyPr vert="horz" lIns="0" tIns="0" rIns="0" bIns="0" rtlCol="0" anchor="t"/>
          <a:lstStyle>
            <a:lvl1pPr algn="r">
              <a:defRPr sz="1600"/>
            </a:lvl1pPr>
          </a:lstStyle>
          <a:p>
            <a:pPr algn="l"/>
            <a:fld id="{EE9A79A6-2547-4C8F-B0ED-316280A1A122}" type="slidenum">
              <a:rPr lang="en-US" sz="800" smtClean="0"/>
            </a:fld>
            <a:endParaRPr lang="en-US" sz="800"/>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624000" y="183600"/>
            <a:ext cx="7872000" cy="344091"/>
          </a:xfrm>
          <a:prstGeom prst="rect">
            <a:avLst/>
          </a:prstGeom>
        </p:spPr>
        <p:txBody>
          <a:bodyPr vert="horz" lIns="0" tIns="0" rIns="0" bIns="0" rtlCol="0"/>
          <a:lstStyle>
            <a:lvl1pPr algn="l">
              <a:defRPr sz="1200" b="1"/>
            </a:lvl1pPr>
          </a:lstStyle>
          <a:p>
            <a:r>
              <a:rPr lang="en-US"/>
              <a:t>Titel der Präsentation</a:t>
            </a:r>
            <a:endParaRPr lang="en-US"/>
          </a:p>
        </p:txBody>
      </p:sp>
      <p:sp>
        <p:nvSpPr>
          <p:cNvPr id="3" name="Datumsplatzhalter 2"/>
          <p:cNvSpPr>
            <a:spLocks noGrp="1"/>
          </p:cNvSpPr>
          <p:nvPr>
            <p:ph type="dt" idx="1"/>
          </p:nvPr>
        </p:nvSpPr>
        <p:spPr>
          <a:xfrm>
            <a:off x="7310400" y="6582600"/>
            <a:ext cx="864000" cy="108000"/>
          </a:xfrm>
          <a:prstGeom prst="rect">
            <a:avLst/>
          </a:prstGeom>
        </p:spPr>
        <p:txBody>
          <a:bodyPr vert="horz" lIns="0" tIns="0" rIns="0" bIns="0" rtlCol="0" anchor="t"/>
          <a:lstStyle>
            <a:lvl1pPr algn="l">
              <a:defRPr sz="800"/>
            </a:lvl1pPr>
          </a:lstStyle>
          <a:p>
            <a:fld id="{DBA0BC1C-C6EB-4DE8-8031-5281D13775BB}" type="datetime1">
              <a:rPr lang="de-DE" smtClean="0"/>
            </a:fld>
            <a:endParaRPr lang="en-US"/>
          </a:p>
        </p:txBody>
      </p:sp>
      <p:sp>
        <p:nvSpPr>
          <p:cNvPr id="4" name="Folienbildplatzhalter 3"/>
          <p:cNvSpPr>
            <a:spLocks noGrp="1" noRot="1" noChangeAspect="1"/>
          </p:cNvSpPr>
          <p:nvPr>
            <p:ph type="sldImg" idx="2"/>
          </p:nvPr>
        </p:nvSpPr>
        <p:spPr>
          <a:xfrm>
            <a:off x="2064412" y="756764"/>
            <a:ext cx="3702844" cy="2314575"/>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24417" y="3300413"/>
            <a:ext cx="7871883" cy="2700338"/>
          </a:xfrm>
          <a:prstGeom prst="rect">
            <a:avLst/>
          </a:prstGeom>
        </p:spPr>
        <p:txBody>
          <a:bodyPr vert="horz" lIns="0" tIns="0" rIns="0" bIns="0" rtlCol="0"/>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en-US" dirty="0"/>
          </a:p>
        </p:txBody>
      </p:sp>
      <p:sp>
        <p:nvSpPr>
          <p:cNvPr id="6" name="Fußzeilenplatzhalter 5"/>
          <p:cNvSpPr>
            <a:spLocks noGrp="1"/>
          </p:cNvSpPr>
          <p:nvPr>
            <p:ph type="ftr" sz="quarter" idx="4"/>
          </p:nvPr>
        </p:nvSpPr>
        <p:spPr>
          <a:xfrm>
            <a:off x="624000" y="6582600"/>
            <a:ext cx="6000000" cy="108000"/>
          </a:xfrm>
          <a:prstGeom prst="rect">
            <a:avLst/>
          </a:prstGeom>
        </p:spPr>
        <p:txBody>
          <a:bodyPr vert="horz" lIns="0" tIns="0" rIns="0" bIns="0" rtlCol="0" anchor="t"/>
          <a:lstStyle>
            <a:lvl1pPr algn="l">
              <a:defRPr sz="800"/>
            </a:lvl1pPr>
          </a:lstStyle>
          <a:p>
            <a:r>
              <a:rPr lang="en-US"/>
              <a:t>Universität Stuttgart</a:t>
            </a:r>
            <a:endParaRPr lang="en-US" dirty="0"/>
          </a:p>
        </p:txBody>
      </p:sp>
      <p:sp>
        <p:nvSpPr>
          <p:cNvPr id="7" name="Foliennummernplatzhalter 6"/>
          <p:cNvSpPr>
            <a:spLocks noGrp="1"/>
          </p:cNvSpPr>
          <p:nvPr>
            <p:ph type="sldNum" sz="quarter" idx="5"/>
          </p:nvPr>
        </p:nvSpPr>
        <p:spPr>
          <a:xfrm>
            <a:off x="8361600" y="6582600"/>
            <a:ext cx="480000" cy="108000"/>
          </a:xfrm>
          <a:prstGeom prst="rect">
            <a:avLst/>
          </a:prstGeom>
        </p:spPr>
        <p:txBody>
          <a:bodyPr vert="horz" lIns="0" tIns="0" rIns="0" bIns="0" rtlCol="0" anchor="t"/>
          <a:lstStyle>
            <a:lvl1pPr algn="l">
              <a:defRPr sz="800"/>
            </a:lvl1pPr>
          </a:lstStyle>
          <a:p>
            <a:fld id="{05DD1DF0-DD4E-4B0C-B0FD-D16D9D2A9750}" type="slidenum">
              <a:rPr lang="en-US" smtClean="0"/>
            </a:fld>
            <a:endParaRPr lang="en-US"/>
          </a:p>
        </p:txBody>
      </p:sp>
    </p:spTree>
  </p:cSld>
  <p:clrMap bg1="lt1" tx1="dk1" bg2="lt2" tx2="dk2" accent1="accent1" accent2="accent2" accent3="accent3" accent4="accent4" accent5="accent5" accent6="accent6" hlink="hlink" folHlink="folHlink"/>
  <p:hf/>
  <p:notesStyle>
    <a:lvl1pPr marL="180975" indent="-180975" algn="l" defTabSz="713105"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105"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480" indent="-179705" algn="l" defTabSz="713105"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455" indent="-180975" algn="l" defTabSz="713105"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7255" indent="-177800" algn="l" defTabSz="713105"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105" rtl="0" eaLnBrk="1" latinLnBrk="0" hangingPunct="1">
      <a:defRPr sz="935" kern="1200">
        <a:solidFill>
          <a:schemeClr val="tx1"/>
        </a:solidFill>
        <a:latin typeface="+mn-lt"/>
        <a:ea typeface="+mn-ea"/>
        <a:cs typeface="+mn-cs"/>
      </a:defRPr>
    </a:lvl6pPr>
    <a:lvl7pPr marL="2139950" algn="l" defTabSz="713105" rtl="0" eaLnBrk="1" latinLnBrk="0" hangingPunct="1">
      <a:defRPr sz="935" kern="1200">
        <a:solidFill>
          <a:schemeClr val="tx1"/>
        </a:solidFill>
        <a:latin typeface="+mn-lt"/>
        <a:ea typeface="+mn-ea"/>
        <a:cs typeface="+mn-cs"/>
      </a:defRPr>
    </a:lvl7pPr>
    <a:lvl8pPr marL="2496185" algn="l" defTabSz="713105" rtl="0" eaLnBrk="1" latinLnBrk="0" hangingPunct="1">
      <a:defRPr sz="935" kern="1200">
        <a:solidFill>
          <a:schemeClr val="tx1"/>
        </a:solidFill>
        <a:latin typeface="+mn-lt"/>
        <a:ea typeface="+mn-ea"/>
        <a:cs typeface="+mn-cs"/>
      </a:defRPr>
    </a:lvl8pPr>
    <a:lvl9pPr marL="2853055" algn="l" defTabSz="713105" rtl="0" eaLnBrk="1" latinLnBrk="0" hangingPunct="1">
      <a:defRPr sz="9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world of visual foundation models, art of decoding visual information</a:t>
            </a:r>
            <a:endParaRPr lang="en-US"/>
          </a:p>
        </p:txBody>
      </p:sp>
      <p:sp>
        <p:nvSpPr>
          <p:cNvPr id="4" name="Header Placeholder 3"/>
          <p:cNvSpPr>
            <a:spLocks noGrp="1"/>
          </p:cNvSpPr>
          <p:nvPr>
            <p:ph type="hdr" sz="quarter"/>
          </p:nvPr>
        </p:nvSpPr>
        <p:spPr/>
        <p:txBody>
          <a:bodyPr/>
          <a:p>
            <a:r>
              <a:rPr lang="en-US"/>
              <a:t>Titel der Präsentation</a:t>
            </a:r>
            <a:endParaRPr lang="en-US"/>
          </a:p>
        </p:txBody>
      </p:sp>
      <p:sp>
        <p:nvSpPr>
          <p:cNvPr id="5" name="Date Placeholder 4"/>
          <p:cNvSpPr>
            <a:spLocks noGrp="1"/>
          </p:cNvSpPr>
          <p:nvPr>
            <p:ph type="dt" idx="1"/>
          </p:nvPr>
        </p:nvSpPr>
        <p:spPr/>
        <p:txBody>
          <a:bodyPr/>
          <a:p>
            <a:fld id="{DBA0BC1C-C6EB-4DE8-8031-5281D13775BB}" type="datetime1">
              <a:rPr lang="de-DE" smtClean="0"/>
            </a:fld>
            <a:endParaRPr lang="en-US"/>
          </a:p>
        </p:txBody>
      </p:sp>
      <p:sp>
        <p:nvSpPr>
          <p:cNvPr id="6" name="Footer Placeholder 5"/>
          <p:cNvSpPr>
            <a:spLocks noGrp="1"/>
          </p:cNvSpPr>
          <p:nvPr>
            <p:ph type="ftr" sz="quarter" idx="4"/>
          </p:nvPr>
        </p:nvSpPr>
        <p:spPr/>
        <p:txBody>
          <a:bodyPr/>
          <a:p>
            <a:r>
              <a:rPr lang="en-US"/>
              <a:t>Universität Stuttgart</a:t>
            </a:r>
            <a:endParaRPr lang="en-US" dirty="0"/>
          </a:p>
        </p:txBody>
      </p:sp>
      <p:sp>
        <p:nvSpPr>
          <p:cNvPr id="7" name="Slide Number Placeholder 6"/>
          <p:cNvSpPr>
            <a:spLocks noGrp="1"/>
          </p:cNvSpPr>
          <p:nvPr>
            <p:ph type="sldNum" sz="quarter" idx="5"/>
          </p:nvPr>
        </p:nvSpPr>
        <p:spPr/>
        <p:txBody>
          <a:bodyPr/>
          <a:p>
            <a:fld id="{05DD1DF0-DD4E-4B0C-B0FD-D16D9D2A975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Multi-image input comprising of different images from a category.</a:t>
            </a:r>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AM</a:t>
            </a:r>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AM</a:t>
            </a:r>
            <a:endParaRPr lang="en-US"/>
          </a:p>
          <a:p>
            <a:r>
              <a:rPr lang="en-US">
                <a:sym typeface="+mn-ea"/>
              </a:rPr>
              <a:t>Postprocessing to improve accuracy</a:t>
            </a:r>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4412" y="757238"/>
            <a:ext cx="3702844" cy="2314575"/>
          </a:xfrm>
        </p:spPr>
      </p:sp>
      <p:sp>
        <p:nvSpPr>
          <p:cNvPr id="3" name="Notes Placeholder 2"/>
          <p:cNvSpPr>
            <a:spLocks noGrp="1"/>
          </p:cNvSpPr>
          <p:nvPr>
            <p:ph type="body" idx="1"/>
          </p:nvPr>
        </p:nvSpPr>
        <p:spPr/>
        <p:txBody>
          <a:bodyPr/>
          <a:lstStyle/>
          <a:p>
            <a:r>
              <a:rPr lang="en-US" dirty="0">
                <a:sym typeface="+mn-ea"/>
              </a:rPr>
              <a:t>NJ – introduce the analysis goal</a:t>
            </a:r>
            <a:endParaRPr lang="en-US" dirty="0"/>
          </a:p>
          <a:p>
            <a:pPr marL="180975" marR="0" lvl="0" indent="-180975" algn="l" defTabSz="713105" rtl="0" eaLnBrk="1" fontAlgn="auto" latinLnBrk="0" hangingPunct="1">
              <a:lnSpc>
                <a:spcPct val="120000"/>
              </a:lnSpc>
              <a:spcBef>
                <a:spcPts val="0"/>
              </a:spcBef>
              <a:spcAft>
                <a:spcPts val="0"/>
              </a:spcAft>
              <a:buClr>
                <a:schemeClr val="accent1"/>
              </a:buClr>
              <a:buSzTx/>
              <a:buFont typeface="Arial" panose="020B0604020202020204" pitchFamily="34" charset="0"/>
              <a:buChar char="•"/>
              <a:defRPr/>
            </a:pPr>
            <a:r>
              <a:rPr lang="en-US" dirty="0">
                <a:sym typeface="+mn-ea"/>
              </a:rPr>
              <a:t>Extracted the embeddings from the image encoders of CLIP and SAM Models for 2 datasets – CIFAR-10 and Caltech101</a:t>
            </a:r>
            <a:endParaRPr lang="en-US" dirty="0"/>
          </a:p>
          <a:p>
            <a:pPr marL="180975" marR="0" lvl="0" indent="-180975" algn="l" defTabSz="713105" rtl="0" eaLnBrk="1" fontAlgn="auto" latinLnBrk="0" hangingPunct="1">
              <a:lnSpc>
                <a:spcPct val="120000"/>
              </a:lnSpc>
              <a:spcBef>
                <a:spcPts val="0"/>
              </a:spcBef>
              <a:spcAft>
                <a:spcPts val="0"/>
              </a:spcAft>
              <a:buClr>
                <a:schemeClr val="accent1"/>
              </a:buClr>
              <a:buSzTx/>
              <a:buFont typeface="Arial" panose="020B0604020202020204" pitchFamily="34" charset="0"/>
              <a:buChar char="•"/>
              <a:defRPr/>
            </a:pPr>
            <a:r>
              <a:rPr lang="en-US" dirty="0">
                <a:sym typeface="+mn-ea"/>
              </a:rPr>
              <a:t>We applied LDA to the embeddings to project them onto a lower-dimensional space such that the class separability gets maximized</a:t>
            </a:r>
            <a:endParaRPr lang="en-US" dirty="0">
              <a:sym typeface="+mn-ea"/>
            </a:endParaRPr>
          </a:p>
          <a:p>
            <a:pPr marL="638175" marR="0" lvl="1" indent="-180975" algn="l" defTabSz="713105" rtl="0" eaLnBrk="1" fontAlgn="auto" latinLnBrk="0" hangingPunct="1">
              <a:lnSpc>
                <a:spcPct val="120000"/>
              </a:lnSpc>
              <a:spcBef>
                <a:spcPts val="0"/>
              </a:spcBef>
              <a:spcAft>
                <a:spcPts val="0"/>
              </a:spcAft>
              <a:buClr>
                <a:schemeClr val="accent1"/>
              </a:buClr>
              <a:buSzTx/>
              <a:buFont typeface="Arial" panose="020B0604020202020204" pitchFamily="34" charset="0"/>
              <a:buChar char="•"/>
              <a:defRPr/>
            </a:pPr>
            <a:r>
              <a:rPr lang="en-US" dirty="0">
                <a:sym typeface="+mn-ea"/>
              </a:rPr>
              <a:t>essentially find a linear combination of features such that class separatability is maximised </a:t>
            </a:r>
            <a:endParaRPr lang="en-US" dirty="0"/>
          </a:p>
          <a:p>
            <a:pPr marL="180975" marR="0" lvl="0" indent="-180975" algn="l" defTabSz="713105" rtl="0" eaLnBrk="1" fontAlgn="auto" latinLnBrk="0" hangingPunct="1">
              <a:lnSpc>
                <a:spcPct val="120000"/>
              </a:lnSpc>
              <a:spcBef>
                <a:spcPts val="0"/>
              </a:spcBef>
              <a:spcAft>
                <a:spcPts val="0"/>
              </a:spcAft>
              <a:buClr>
                <a:schemeClr val="accent1"/>
              </a:buClr>
              <a:buSzTx/>
              <a:buFont typeface="Arial" panose="020B0604020202020204" pitchFamily="34" charset="0"/>
              <a:buChar char="•"/>
              <a:defRPr/>
            </a:pPr>
            <a:r>
              <a:rPr lang="en-US" dirty="0">
                <a:sym typeface="+mn-ea"/>
              </a:rPr>
              <a:t>Then, we trained a simple logistic regression classifier on the reduced-dimensionality embeddings and compared the test accuracy for CLIP and SAM for the 2 datasets </a:t>
            </a:r>
            <a:endParaRPr lang="en-US" dirty="0"/>
          </a:p>
          <a:p>
            <a:pPr marL="180975" marR="0" lvl="0" indent="-180975" algn="l" defTabSz="713105" rtl="0" eaLnBrk="1" fontAlgn="auto" latinLnBrk="0" hangingPunct="1">
              <a:lnSpc>
                <a:spcPct val="120000"/>
              </a:lnSpc>
              <a:spcBef>
                <a:spcPts val="0"/>
              </a:spcBef>
              <a:spcAft>
                <a:spcPts val="0"/>
              </a:spcAft>
              <a:buClr>
                <a:schemeClr val="accent1"/>
              </a:buClr>
              <a:buSzTx/>
              <a:buFont typeface="Arial" panose="020B0604020202020204" pitchFamily="34" charset="0"/>
              <a:buChar char="•"/>
              <a:defRPr/>
            </a:pPr>
            <a:endParaRPr lang="en-US" dirty="0"/>
          </a:p>
          <a:p>
            <a:pPr marL="180975" marR="0" lvl="0" indent="-180975" algn="l" defTabSz="713105" rtl="0" eaLnBrk="1" fontAlgn="auto" latinLnBrk="0" hangingPunct="1">
              <a:lnSpc>
                <a:spcPct val="120000"/>
              </a:lnSpc>
              <a:spcBef>
                <a:spcPts val="0"/>
              </a:spcBef>
              <a:spcAft>
                <a:spcPts val="0"/>
              </a:spcAft>
              <a:buClr>
                <a:schemeClr val="accent1"/>
              </a:buClr>
              <a:buSzTx/>
              <a:buFont typeface="Arial" panose="020B0604020202020204" pitchFamily="34" charset="0"/>
              <a:buChar char="•"/>
              <a:defRPr/>
            </a:pPr>
            <a:r>
              <a:rPr lang="en-US" dirty="0">
                <a:sym typeface="+mn-ea"/>
              </a:rPr>
              <a:t>LDA aims to find a linear combination of features that separates the classes in a way that maximizes the ratio of between-class variance to the within-class variance</a:t>
            </a:r>
            <a:endParaRPr lang="en-US" dirty="0"/>
          </a:p>
          <a:p>
            <a:pPr marL="180975" marR="0" lvl="0" indent="-180975" algn="l" defTabSz="713105" rtl="0" eaLnBrk="1" fontAlgn="auto" latinLnBrk="0" hangingPunct="1">
              <a:lnSpc>
                <a:spcPct val="120000"/>
              </a:lnSpc>
              <a:spcBef>
                <a:spcPts val="0"/>
              </a:spcBef>
              <a:spcAft>
                <a:spcPts val="0"/>
              </a:spcAft>
              <a:buClr>
                <a:schemeClr val="accent1"/>
              </a:buClr>
              <a:buSzTx/>
              <a:buFont typeface="Arial" panose="020B0604020202020204" pitchFamily="34" charset="0"/>
              <a:buChar char="•"/>
              <a:defRPr/>
            </a:pPr>
            <a:r>
              <a:rPr lang="en-US" dirty="0">
                <a:sym typeface="+mn-ea"/>
              </a:rPr>
              <a:t>Find a projection of the embeddings such that the distance between means of different classes is maximized and the variance within each class is minimized</a:t>
            </a:r>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dirty="0"/>
              <a:t>Scatter plot shows the LDA projection of embeddings generated by CLIP’S image encoder for CIFAR-10 dataset</a:t>
            </a:r>
            <a:endParaRPr lang="en-US" dirty="0"/>
          </a:p>
          <a:p>
            <a:r>
              <a:rPr lang="en-US" dirty="0"/>
              <a:t>Each point represents the embedding for an image from the dataset, and the points are color-coded based on their class labels </a:t>
            </a:r>
            <a:endParaRPr lang="en-US" dirty="0"/>
          </a:p>
          <a:p>
            <a:r>
              <a:rPr lang="en-US" dirty="0"/>
              <a:t>The plot suggests that the embeddings from different classes have been well separated by LDA</a:t>
            </a:r>
            <a:endParaRPr lang="en-US" dirty="0"/>
          </a:p>
          <a:p>
            <a:pPr lvl="1"/>
            <a:r>
              <a:rPr lang="en-US" dirty="0"/>
              <a:t>points from the same class have grouped together to form clusters </a:t>
            </a:r>
            <a:endParaRPr lang="en-US" dirty="0"/>
          </a:p>
          <a:p>
            <a:pPr lvl="1"/>
            <a:r>
              <a:rPr lang="en-US" dirty="0"/>
              <a:t>No overlap between the embeddings of objects that do not look similar – such as car and horse</a:t>
            </a:r>
            <a:endParaRPr lang="en-US" dirty="0"/>
          </a:p>
          <a:p>
            <a:pPr lvl="1"/>
            <a:r>
              <a:rPr lang="en-US" dirty="0"/>
              <a:t>More overlap between similar looking objects – such as plane and bird, car  and truck</a:t>
            </a:r>
            <a:endParaRPr lang="en-US" dirty="0"/>
          </a:p>
          <a:p>
            <a:pPr lvl="1"/>
            <a:endParaRPr lang="en-US" dirty="0"/>
          </a:p>
          <a:p>
            <a:pPr lvl="0"/>
            <a:r>
              <a:rPr lang="en-US" dirty="0"/>
              <a:t>Given the overall plot and the fact that the first 2 </a:t>
            </a:r>
            <a:r>
              <a:rPr lang="en-US" dirty="0" err="1"/>
              <a:t>lda</a:t>
            </a:r>
            <a:r>
              <a:rPr lang="en-US" dirty="0"/>
              <a:t> components capture the most variance, we expected a good test accuracy for a simple classifier trained on the reduced-dimensionality embeddings</a:t>
            </a:r>
            <a:endParaRPr lang="en-US" dirty="0"/>
          </a:p>
          <a:p>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dirty="0"/>
              <a:t>Scatter plot shows the LDA projection of embeddings generated by SAM’s image encoder for CIFAR-10 dataset </a:t>
            </a:r>
            <a:endParaRPr lang="en-US" dirty="0"/>
          </a:p>
          <a:p>
            <a:r>
              <a:rPr lang="en-US" dirty="0"/>
              <a:t>The plot suggests that SAM’s embeddings have not been as well separated by LDA as CLIP’s embeddings were</a:t>
            </a:r>
            <a:endParaRPr lang="en-US" dirty="0"/>
          </a:p>
          <a:p>
            <a:pPr lvl="2"/>
            <a:r>
              <a:rPr lang="en-US" dirty="0"/>
              <a:t>Although there is some cluster structure, the clusters are not very well defined – there is more overlap between car and truck or plane and bird for instance </a:t>
            </a:r>
            <a:endParaRPr lang="en-US" dirty="0"/>
          </a:p>
          <a:p>
            <a:pPr lvl="0"/>
            <a:r>
              <a:rPr lang="en-US" dirty="0"/>
              <a:t>Even here the first 2  </a:t>
            </a:r>
            <a:r>
              <a:rPr lang="en-US" dirty="0" err="1"/>
              <a:t>lda</a:t>
            </a:r>
            <a:r>
              <a:rPr lang="en-US" dirty="0"/>
              <a:t> components capture the highest variance</a:t>
            </a:r>
            <a:endParaRPr lang="en-US" dirty="0"/>
          </a:p>
          <a:p>
            <a:pPr lvl="0"/>
            <a:endParaRPr lang="en-US" dirty="0"/>
          </a:p>
          <a:p>
            <a:pPr lvl="0"/>
            <a:r>
              <a:rPr lang="en-US" dirty="0"/>
              <a:t>Given this, we expected the logistic regressor trained on reduced dimensionality embeddings to have a lesser test accuracy</a:t>
            </a:r>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dirty="0"/>
              <a:t>LDA projection of embeddings generated by CLIP’s image encoder for Caltech101 dataset </a:t>
            </a:r>
            <a:endParaRPr lang="en-US" dirty="0"/>
          </a:p>
          <a:p>
            <a:r>
              <a:rPr lang="en-US" dirty="0"/>
              <a:t>Embeddings from different classes have been separated by LDA</a:t>
            </a:r>
            <a:endParaRPr lang="en-US" dirty="0"/>
          </a:p>
          <a:p>
            <a:pPr lvl="1"/>
            <a:r>
              <a:rPr lang="en-US" dirty="0"/>
              <a:t>Motorbikes have no overlap with faces</a:t>
            </a:r>
            <a:endParaRPr lang="en-US" dirty="0"/>
          </a:p>
          <a:p>
            <a:pPr lvl="1"/>
            <a:r>
              <a:rPr lang="en-US" dirty="0"/>
              <a:t>However, faces and faces easy have an overlap</a:t>
            </a:r>
            <a:endParaRPr lang="en-US" dirty="0"/>
          </a:p>
          <a:p>
            <a:pPr lvl="0"/>
            <a:r>
              <a:rPr lang="en-US" dirty="0"/>
              <a:t>Again, the first 2 LDA components capture the most variance</a:t>
            </a:r>
            <a:endParaRPr lang="en-US" dirty="0"/>
          </a:p>
          <a:p>
            <a:pPr lvl="0"/>
            <a:r>
              <a:rPr lang="en-US" dirty="0"/>
              <a:t>We expected a decent test accuracy on a simple classifier trained on these reduced dimensionality embeddings</a:t>
            </a:r>
            <a:endParaRPr lang="en-US" dirty="0"/>
          </a:p>
          <a:p>
            <a:pPr lvl="1"/>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dirty="0"/>
              <a:t>NJ</a:t>
            </a:r>
            <a:endParaRPr lang="en-US" dirty="0"/>
          </a:p>
          <a:p>
            <a:r>
              <a:rPr lang="en-US" dirty="0"/>
              <a:t>No clear cluster structure </a:t>
            </a:r>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dirty="0"/>
              <a:t>NJ</a:t>
            </a:r>
            <a:endParaRPr lang="en-US" dirty="0"/>
          </a:p>
          <a:p>
            <a:endParaRPr lang="en-US" dirty="0"/>
          </a:p>
          <a:p>
            <a:r>
              <a:rPr lang="en-GB" b="0" i="0" dirty="0">
                <a:solidFill>
                  <a:srgbClr val="D1D5DB"/>
                </a:solidFill>
                <a:effectLst/>
                <a:latin typeface="Söhne"/>
              </a:rPr>
              <a:t>the better performance of logistic regression with CLIP’s embeddings post-LDA might be attributed to the nature of the features captured by CLIP’s image encoder, which, after LDA, align well with the requirements of linear separability essential for logistic regression. </a:t>
            </a:r>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4412" y="757238"/>
            <a:ext cx="3702844" cy="2314575"/>
          </a:xfrm>
        </p:spPr>
      </p:sp>
      <p:sp>
        <p:nvSpPr>
          <p:cNvPr id="3" name="Notes Placeholder 2"/>
          <p:cNvSpPr>
            <a:spLocks noGrp="1"/>
          </p:cNvSpPr>
          <p:nvPr>
            <p:ph type="body" idx="1"/>
          </p:nvPr>
        </p:nvSpPr>
        <p:spPr/>
        <p:txBody>
          <a:bodyPr/>
          <a:lstStyle/>
          <a:p>
            <a:r>
              <a:rPr lang="en-US" dirty="0"/>
              <a:t>NJ</a:t>
            </a:r>
            <a:endParaRPr lang="en-US" dirty="0"/>
          </a:p>
          <a:p>
            <a:endParaRPr lang="en-US" dirty="0"/>
          </a:p>
          <a:p>
            <a:r>
              <a:rPr lang="en-US" dirty="0"/>
              <a:t>Cluster analysis on embeddings generated by SAM’s image encoder to observe if embeddings for similar objects group to form distinct clusters</a:t>
            </a:r>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a:sym typeface="+mn-ea"/>
              </a:rPr>
              <a:t>intricate workings of these models, uncovering their potential, how machines perceive and interpret images has become paramount</a:t>
            </a:r>
            <a:endParaRPr lang="en-US"/>
          </a:p>
          <a:p>
            <a:r>
              <a:rPr lang="en-US">
                <a:sym typeface="+mn-ea"/>
              </a:rPr>
              <a:t>visual foundation models serve as the bedrock for this understanding, paving the way for applications ranging from image recognition to object detection and beyond.</a:t>
            </a:r>
            <a:endParaRPr lang="en-US"/>
          </a:p>
          <a:p>
            <a:r>
              <a:rPr lang="en-US">
                <a:sym typeface="+mn-ea"/>
              </a:rPr>
              <a:t>unravel the mysteries behind these models, investigate their capabilities,</a:t>
            </a:r>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4412" y="757238"/>
            <a:ext cx="3702844" cy="2314575"/>
          </a:xfrm>
        </p:spPr>
      </p:sp>
      <p:sp>
        <p:nvSpPr>
          <p:cNvPr id="3" name="Notes Placeholder 2"/>
          <p:cNvSpPr>
            <a:spLocks noGrp="1"/>
          </p:cNvSpPr>
          <p:nvPr>
            <p:ph type="body" idx="1"/>
          </p:nvPr>
        </p:nvSpPr>
        <p:spPr/>
        <p:txBody>
          <a:bodyPr/>
          <a:lstStyle/>
          <a:p>
            <a:r>
              <a:rPr lang="en-US" dirty="0"/>
              <a:t>We did not use a prompt for this task, we depended on SAM’s automatic mask generator which does not require a user-defined prompt</a:t>
            </a:r>
            <a:endParaRPr lang="en-US" dirty="0"/>
          </a:p>
          <a:p>
            <a:r>
              <a:rPr lang="en-US" dirty="0"/>
              <a:t>Generated masks for the entire input image</a:t>
            </a:r>
            <a:endParaRPr lang="en-US" dirty="0"/>
          </a:p>
          <a:p>
            <a:r>
              <a:rPr lang="en-US" dirty="0"/>
              <a:t>Generated a 256-dimensional mask embedding for each mask</a:t>
            </a:r>
            <a:endParaRPr lang="en-US" dirty="0"/>
          </a:p>
          <a:p>
            <a:pPr lvl="1"/>
            <a:r>
              <a:rPr lang="en-US" dirty="0"/>
              <a:t>Fetch image patches corresponding to the mask and averaged them – 256 dimensional embedding for each mask</a:t>
            </a:r>
            <a:endParaRPr lang="en-US" dirty="0"/>
          </a:p>
          <a:p>
            <a:pPr lvl="0"/>
            <a:r>
              <a:rPr lang="en-US" dirty="0"/>
              <a:t>104 masks and 256-dimensional embedding for each mask</a:t>
            </a:r>
            <a:endParaRPr lang="en-US" dirty="0"/>
          </a:p>
          <a:p>
            <a:pPr lvl="0"/>
            <a:r>
              <a:rPr lang="en-US" dirty="0"/>
              <a:t>Subjected the mask embeddings to cluster analysis – we observe 2 clusters</a:t>
            </a:r>
            <a:endParaRPr lang="en-US" dirty="0"/>
          </a:p>
          <a:p>
            <a:pPr lvl="1"/>
            <a:r>
              <a:rPr lang="en-US" dirty="0"/>
              <a:t>Mask embeddings for foreground objects (car) formed 1 cluster, and the mask embeddings for background objects (buildings, road) formed the 2nd cluster. </a:t>
            </a:r>
            <a:endParaRPr lang="en-US" dirty="0"/>
          </a:p>
          <a:p>
            <a:pPr lvl="1"/>
            <a:r>
              <a:rPr lang="en-US" dirty="0"/>
              <a:t>We could achieve background-foreground separation. </a:t>
            </a:r>
            <a:endParaRPr lang="en-US" dirty="0"/>
          </a:p>
          <a:p>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4412" y="757238"/>
            <a:ext cx="3702844" cy="2314575"/>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AM</a:t>
            </a:r>
            <a:endParaRPr lang="en-US"/>
          </a:p>
        </p:txBody>
      </p:sp>
      <p:sp>
        <p:nvSpPr>
          <p:cNvPr id="4" name="Header Placeholder 3"/>
          <p:cNvSpPr>
            <a:spLocks noGrp="1"/>
          </p:cNvSpPr>
          <p:nvPr>
            <p:ph type="hdr" sz="quarter"/>
          </p:nvPr>
        </p:nvSpPr>
        <p:spPr/>
        <p:txBody>
          <a:bodyPr/>
          <a:p>
            <a:r>
              <a:rPr lang="en-US"/>
              <a:t>Titel der Präsentation</a:t>
            </a:r>
            <a:endParaRPr lang="en-US"/>
          </a:p>
        </p:txBody>
      </p:sp>
      <p:sp>
        <p:nvSpPr>
          <p:cNvPr id="5" name="Date Placeholder 4"/>
          <p:cNvSpPr>
            <a:spLocks noGrp="1"/>
          </p:cNvSpPr>
          <p:nvPr>
            <p:ph type="dt" idx="1"/>
          </p:nvPr>
        </p:nvSpPr>
        <p:spPr/>
        <p:txBody>
          <a:bodyPr/>
          <a:p>
            <a:fld id="{DBA0BC1C-C6EB-4DE8-8031-5281D13775BB}" type="datetime1">
              <a:rPr lang="de-DE" smtClean="0"/>
            </a:fld>
            <a:endParaRPr lang="en-US"/>
          </a:p>
        </p:txBody>
      </p:sp>
      <p:sp>
        <p:nvSpPr>
          <p:cNvPr id="6" name="Footer Placeholder 5"/>
          <p:cNvSpPr>
            <a:spLocks noGrp="1"/>
          </p:cNvSpPr>
          <p:nvPr>
            <p:ph type="ftr" sz="quarter" idx="4"/>
          </p:nvPr>
        </p:nvSpPr>
        <p:spPr/>
        <p:txBody>
          <a:bodyPr/>
          <a:p>
            <a:r>
              <a:rPr lang="en-US"/>
              <a:t>Universität Stuttgart</a:t>
            </a:r>
            <a:endParaRPr lang="en-US" dirty="0"/>
          </a:p>
        </p:txBody>
      </p:sp>
      <p:sp>
        <p:nvSpPr>
          <p:cNvPr id="7" name="Slide Number Placeholder 6"/>
          <p:cNvSpPr>
            <a:spLocks noGrp="1"/>
          </p:cNvSpPr>
          <p:nvPr>
            <p:ph type="sldNum" sz="quarter" idx="5"/>
          </p:nvPr>
        </p:nvSpPr>
        <p:spPr/>
        <p:txBody>
          <a:bodyPr/>
          <a:p>
            <a:fld id="{05DD1DF0-DD4E-4B0C-B0FD-D16D9D2A9750}"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a:t>AM</a:t>
            </a:r>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a:sym typeface="+mn-ea"/>
              </a:rPr>
              <a:t>AM</a:t>
            </a:r>
            <a:endParaRPr lang="en-US">
              <a:sym typeface="+mn-ea"/>
            </a:endParaRPr>
          </a:p>
          <a:p>
            <a:pPr lvl="0"/>
            <a:r>
              <a:rPr lang="en-US">
                <a:sym typeface="+mn-ea"/>
              </a:rPr>
              <a:t>CLIP</a:t>
            </a:r>
            <a:endParaRPr lang="en-US"/>
          </a:p>
          <a:p>
            <a:pPr lvl="1"/>
            <a:r>
              <a:rPr lang="en-US">
                <a:sym typeface="+mn-ea"/>
              </a:rPr>
              <a:t>The base model uses a ResNet50 with several modifications as an image encoder and uses a masked self-attention Transformer as a text encoder. These encoders are trained to maximize the similarity of (image, text) pairs via a contrastive loss. </a:t>
            </a:r>
            <a:endParaRPr lang="en-US"/>
          </a:p>
          <a:p>
            <a:pPr lvl="1"/>
            <a:r>
              <a:rPr lang="en-US">
                <a:sym typeface="+mn-ea"/>
              </a:rPr>
              <a:t>Contrastive Pretraining</a:t>
            </a:r>
            <a:endParaRPr lang="en-US"/>
          </a:p>
          <a:p>
            <a:pPr lvl="1"/>
            <a:r>
              <a:rPr lang="en-US">
                <a:sym typeface="+mn-ea"/>
              </a:rPr>
              <a:t>Contrastive Loss</a:t>
            </a:r>
            <a:endParaRPr lang="en-US">
              <a:sym typeface="+mn-ea"/>
            </a:endParaRPr>
          </a:p>
          <a:p>
            <a:r>
              <a:rPr lang="en-US">
                <a:sym typeface="+mn-ea"/>
              </a:rPr>
              <a:t>DINO</a:t>
            </a:r>
            <a:endParaRPr lang="en-US">
              <a:sym typeface="+mn-ea"/>
            </a:endParaRPr>
          </a:p>
          <a:p>
            <a:pPr lvl="1"/>
            <a:r>
              <a:rPr lang="en-US"/>
              <a:t>The models follow a Transformer architecture, with a patch size of 14. In the case of registers, we add 4 register tokens, learned during training, to the input sequence after the patch embedding.</a:t>
            </a:r>
            <a:endParaRPr lang="en-US"/>
          </a:p>
          <a:p>
            <a:pPr lvl="1"/>
            <a:r>
              <a:rPr lang="en-US"/>
              <a:t>For a 224x224 image, this results in 1 class token + 256 patch tokens, and optionally 4 register tokens.</a:t>
            </a:r>
            <a:endParaRPr lang="en-US"/>
          </a:p>
          <a:p>
            <a:pPr lvl="1"/>
            <a:r>
              <a:rPr lang="en-US"/>
              <a:t>The models can accept larger images provided the image shapes are multiples of the patch size (14). If this condition is not verified, the model will crop to the closest smaller multiple of the patch size.</a:t>
            </a:r>
            <a:endParaRPr lang="en-US"/>
          </a:p>
          <a:p>
            <a:pPr lvl="1"/>
            <a:r>
              <a:rPr lang="en-US"/>
              <a:t>Semantic Segmentation and Object Detecting</a:t>
            </a:r>
            <a:endParaRPr lang="en-US"/>
          </a:p>
          <a:p>
            <a:pPr lvl="0"/>
            <a:r>
              <a:rPr lang="en-US"/>
              <a:t>SAM</a:t>
            </a:r>
            <a:endParaRPr lang="en-US"/>
          </a:p>
          <a:p>
            <a:pPr lvl="1"/>
            <a:r>
              <a:rPr lang="en-US"/>
              <a:t>Image Encoder + Prompt Encoder</a:t>
            </a:r>
            <a:endParaRPr lang="en-US"/>
          </a:p>
          <a:p>
            <a:pPr lvl="1"/>
            <a:r>
              <a:rPr lang="en-US"/>
              <a:t>Prompts: texts, points and BB</a:t>
            </a:r>
            <a:endParaRPr lang="en-US"/>
          </a:p>
          <a:p>
            <a:pPr lvl="1"/>
            <a:r>
              <a:rPr lang="en-US"/>
              <a:t>Promptable semantic segmentation</a:t>
            </a:r>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a:t>AM</a:t>
            </a:r>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dirty="0"/>
              <a:t>NJ</a:t>
            </a:r>
            <a:endParaRPr lang="en-US" dirty="0"/>
          </a:p>
          <a:p>
            <a:r>
              <a:rPr lang="en-US" dirty="0"/>
              <a:t>3 analyses: </a:t>
            </a:r>
            <a:endParaRPr lang="en-US" dirty="0"/>
          </a:p>
          <a:p>
            <a:pPr lvl="1"/>
            <a:r>
              <a:rPr lang="en-US" dirty="0"/>
              <a:t>Since DINO accepts multi-image input, we conducted a separate analysis for it </a:t>
            </a:r>
            <a:endParaRPr lang="en-US" dirty="0"/>
          </a:p>
          <a:p>
            <a:pPr lvl="1"/>
            <a:endParaRPr lang="en-US" dirty="0"/>
          </a:p>
          <a:p>
            <a:pPr lvl="1"/>
            <a:r>
              <a:rPr lang="en-US" dirty="0"/>
              <a:t>1. Extract embeddings from DINO</a:t>
            </a:r>
            <a:endParaRPr lang="en-US" dirty="0"/>
          </a:p>
          <a:p>
            <a:pPr lvl="2"/>
            <a:r>
              <a:rPr lang="en-US" dirty="0"/>
              <a:t>Perform PCA and visualize the PCA components – 2 types of visualizations – intra-patch and inter-patch </a:t>
            </a:r>
            <a:endParaRPr lang="en-US" dirty="0"/>
          </a:p>
          <a:p>
            <a:pPr lvl="2"/>
            <a:r>
              <a:rPr lang="en-US" dirty="0"/>
              <a:t>Patch analysis using the high dimensional embeddings to check if the embeddings are able to capture features across different object categories </a:t>
            </a:r>
            <a:endParaRPr lang="en-US" dirty="0"/>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64412" y="757238"/>
            <a:ext cx="3702844" cy="2314575"/>
          </a:xfrm>
        </p:spPr>
      </p:sp>
      <p:sp>
        <p:nvSpPr>
          <p:cNvPr id="3" name="Text Placeholder 2"/>
          <p:cNvSpPr>
            <a:spLocks noGrp="1"/>
          </p:cNvSpPr>
          <p:nvPr>
            <p:ph type="body" idx="3"/>
          </p:nvPr>
        </p:nvSpPr>
        <p:spPr/>
        <p:txBody>
          <a:bodyPr/>
          <a:lstStyle/>
          <a:p>
            <a:r>
              <a:rPr lang="en-US"/>
              <a:t>NJ</a:t>
            </a:r>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Header Placeholder 3"/>
          <p:cNvSpPr>
            <a:spLocks noGrp="1"/>
          </p:cNvSpPr>
          <p:nvPr>
            <p:ph type="hdr" sz="quarter"/>
          </p:nvPr>
        </p:nvSpPr>
        <p:spPr/>
        <p:txBody>
          <a:bodyPr/>
          <a:p>
            <a:r>
              <a:rPr lang="en-US"/>
              <a:t>Titel der Präsentation</a:t>
            </a:r>
            <a:endParaRPr lang="en-US"/>
          </a:p>
        </p:txBody>
      </p:sp>
      <p:sp>
        <p:nvSpPr>
          <p:cNvPr id="5" name="Date Placeholder 4"/>
          <p:cNvSpPr>
            <a:spLocks noGrp="1"/>
          </p:cNvSpPr>
          <p:nvPr>
            <p:ph type="dt" idx="1"/>
          </p:nvPr>
        </p:nvSpPr>
        <p:spPr/>
        <p:txBody>
          <a:bodyPr/>
          <a:p>
            <a:fld id="{DBA0BC1C-C6EB-4DE8-8031-5281D13775BB}" type="datetime1">
              <a:rPr lang="de-DE" smtClean="0"/>
            </a:fld>
            <a:endParaRPr lang="en-US"/>
          </a:p>
        </p:txBody>
      </p:sp>
      <p:sp>
        <p:nvSpPr>
          <p:cNvPr id="6" name="Footer Placeholder 5"/>
          <p:cNvSpPr>
            <a:spLocks noGrp="1"/>
          </p:cNvSpPr>
          <p:nvPr>
            <p:ph type="ftr" sz="quarter" idx="4"/>
          </p:nvPr>
        </p:nvSpPr>
        <p:spPr/>
        <p:txBody>
          <a:bodyPr/>
          <a:p>
            <a:r>
              <a:rPr lang="en-US"/>
              <a:t>Universität Stuttgart</a:t>
            </a:r>
            <a:endParaRPr lang="en-US" dirty="0"/>
          </a:p>
        </p:txBody>
      </p:sp>
      <p:sp>
        <p:nvSpPr>
          <p:cNvPr id="7" name="Slide Number Placeholder 6"/>
          <p:cNvSpPr>
            <a:spLocks noGrp="1"/>
          </p:cNvSpPr>
          <p:nvPr>
            <p:ph type="sldNum" sz="quarter" idx="5"/>
          </p:nvPr>
        </p:nvSpPr>
        <p:spPr/>
        <p:txBody>
          <a:bodyPr/>
          <a:p>
            <a:fld id="{05DD1DF0-DD4E-4B0C-B0FD-D16D9D2A9750}"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t>Multi-Image input in terms of patches</a:t>
            </a:r>
            <a:endParaRPr lang="en-US"/>
          </a:p>
          <a:p>
            <a:r>
              <a:rPr lang="en-US"/>
              <a:t>[4, 1600, 1536] - &gt; [6400, 1536] - &gt; [6400, 3] - &gt; Normalisation of 3 components</a:t>
            </a:r>
            <a:endParaRPr lang="en-US"/>
          </a:p>
          <a:p>
            <a:r>
              <a:rPr lang="en-US"/>
              <a:t>Common features across similar image</a:t>
            </a:r>
            <a:endParaRPr lang="en-US"/>
          </a:p>
          <a:p>
            <a:r>
              <a:rPr lang="en-US"/>
              <a:t>Model's ability to recognize common visual features irrespective of object categories</a:t>
            </a:r>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
        <p:nvSpPr>
          <p:cNvPr id="4" name="Header Placeholder 3"/>
          <p:cNvSpPr>
            <a:spLocks noGrp="1"/>
          </p:cNvSpPr>
          <p:nvPr>
            <p:ph type="hdr" sz="quarter"/>
          </p:nvPr>
        </p:nvSpPr>
        <p:spPr/>
        <p:txBody>
          <a:bodyPr/>
          <a:lstStyle/>
          <a:p>
            <a:r>
              <a:rPr lang="en-US"/>
              <a:t>Titel der Präsentation</a:t>
            </a:r>
            <a:endParaRPr lang="en-US"/>
          </a:p>
        </p:txBody>
      </p:sp>
      <p:sp>
        <p:nvSpPr>
          <p:cNvPr id="5" name="Date Placeholder 4"/>
          <p:cNvSpPr>
            <a:spLocks noGrp="1"/>
          </p:cNvSpPr>
          <p:nvPr>
            <p:ph type="dt" idx="1"/>
          </p:nvPr>
        </p:nvSpPr>
        <p:spPr/>
        <p:txBody>
          <a:bodyPr/>
          <a:lstStyle/>
          <a:p>
            <a:fld id="{DBA0BC1C-C6EB-4DE8-8031-5281D13775BB}" type="datetime1">
              <a:rPr lang="de-DE" smtClean="0"/>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8"/>
            <a:ext cx="2056867"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dirty="0"/>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188000" anchor="b" anchorCtr="0">
            <a:noAutofit/>
          </a:bodyPr>
          <a:lstStyle>
            <a:lvl1pPr marL="0" indent="0" algn="l">
              <a:lnSpc>
                <a:spcPct val="90000"/>
              </a:lnSpc>
              <a:defRPr sz="2800" b="1" baseline="0">
                <a:solidFill>
                  <a:schemeClr val="bg1"/>
                </a:solidFill>
              </a:defRPr>
            </a:lvl1pPr>
          </a:lstStyle>
          <a:p>
            <a:r>
              <a:rPr lang="de-DE" dirty="0"/>
              <a:t>Barrierefreier  Titel – Text durch Klicken </a:t>
            </a:r>
            <a:br>
              <a:rPr lang="de-DE" dirty="0"/>
            </a:br>
            <a:r>
              <a:rPr lang="de-DE" dirty="0"/>
              <a:t>hinzufügen</a:t>
            </a:r>
            <a:endParaRPr lang="de-DE" dirty="0"/>
          </a:p>
        </p:txBody>
      </p:sp>
      <p:sp>
        <p:nvSpPr>
          <p:cNvPr id="3" name="Subtitle 2"/>
          <p:cNvSpPr>
            <a:spLocks noGrp="1"/>
          </p:cNvSpPr>
          <p:nvPr>
            <p:ph type="subTitle" idx="1" hasCustomPrompt="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Text durch Klicken hinzufügen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a:t>Vorname </a:t>
            </a:r>
            <a:br>
              <a:rPr lang="de-DE" dirty="0"/>
            </a:br>
            <a:r>
              <a:rPr lang="de-DE" dirty="0"/>
              <a:t>Name</a:t>
            </a:r>
            <a:endParaRPr lang="de-DE" dirty="0"/>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0" name="Titel 9"/>
          <p:cNvSpPr>
            <a:spLocks noGrp="1"/>
          </p:cNvSpPr>
          <p:nvPr>
            <p:ph type="title"/>
          </p:nvPr>
        </p:nvSpPr>
        <p:spPr/>
        <p:txBody>
          <a:bodyPr/>
          <a:lstStyle/>
          <a:p>
            <a:r>
              <a:rPr lang="de-DE" dirty="0"/>
              <a:t>Titelmasterformat durch Klicken bearbeiten</a:t>
            </a:r>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3" name="Content Placeholder 2"/>
          <p:cNvSpPr>
            <a:spLocks noGrp="1"/>
          </p:cNvSpPr>
          <p:nvPr>
            <p:ph sz="half" idx="1" hasCustomPrompt="1"/>
          </p:nvPr>
        </p:nvSpPr>
        <p:spPr>
          <a:xfrm>
            <a:off x="468000" y="1597025"/>
            <a:ext cx="3960000" cy="3492500"/>
          </a:xfrm>
        </p:spPr>
        <p:txBody>
          <a:body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DE" dirty="0"/>
          </a:p>
        </p:txBody>
      </p:sp>
      <p:sp>
        <p:nvSpPr>
          <p:cNvPr id="4" name="Content Placeholder 3"/>
          <p:cNvSpPr>
            <a:spLocks noGrp="1"/>
          </p:cNvSpPr>
          <p:nvPr>
            <p:ph sz="half" idx="2" hasCustomPrompt="1"/>
          </p:nvPr>
        </p:nvSpPr>
        <p:spPr>
          <a:xfrm>
            <a:off x="4715688" y="1597025"/>
            <a:ext cx="3960000" cy="3492000"/>
          </a:xfrm>
        </p:spPr>
        <p:txBody>
          <a:body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DE" dirty="0"/>
          </a:p>
        </p:txBody>
      </p:sp>
      <p:sp>
        <p:nvSpPr>
          <p:cNvPr id="2" name="Datumsplatzhalter 1"/>
          <p:cNvSpPr>
            <a:spLocks noGrp="1"/>
          </p:cNvSpPr>
          <p:nvPr>
            <p:ph type="dt" sz="half" idx="14"/>
          </p:nvPr>
        </p:nvSpPr>
        <p:spPr/>
        <p:txBody>
          <a:bodyPr/>
          <a:lstStyle/>
          <a:p>
            <a:fld id="{BB962C8B-B14F-4D97-AF65-F5344CB8AC3E}" type="datetime1">
              <a:rPr lang="en-US"/>
            </a:fld>
            <a:endParaRPr lang="de-DE"/>
          </a:p>
        </p:txBody>
      </p:sp>
      <p:sp>
        <p:nvSpPr>
          <p:cNvPr id="9" name="Fußzeilenplatzhalter 8"/>
          <p:cNvSpPr>
            <a:spLocks noGrp="1"/>
          </p:cNvSpPr>
          <p:nvPr>
            <p:ph type="ftr" sz="quarter" idx="15"/>
          </p:nvPr>
        </p:nvSpPr>
        <p:spPr/>
        <p:txBody>
          <a:bodyPr/>
          <a:lstStyle/>
          <a:p>
            <a:r>
              <a:rPr lang="en-US"/>
              <a:t>Foundation Models</a:t>
            </a:r>
            <a:endParaRPr lang="en-US" dirty="0"/>
          </a:p>
        </p:txBody>
      </p:sp>
      <p:sp>
        <p:nvSpPr>
          <p:cNvPr id="11" name="Foliennummernplatzhalter 10"/>
          <p:cNvSpPr>
            <a:spLocks noGrp="1"/>
          </p:cNvSpPr>
          <p:nvPr>
            <p:ph type="sldNum" sz="quarter" idx="16"/>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3" name="Text Placeholder 2"/>
          <p:cNvSpPr>
            <a:spLocks noGrp="1"/>
          </p:cNvSpPr>
          <p:nvPr>
            <p:ph type="body" idx="1" hasCustomPrompt="1"/>
          </p:nvPr>
        </p:nvSpPr>
        <p:spPr>
          <a:xfrm>
            <a:off x="468000"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Textmasterformat bearbeiten</a:t>
            </a:r>
            <a:endParaRPr lang="de-DE"/>
          </a:p>
        </p:txBody>
      </p:sp>
      <p:sp>
        <p:nvSpPr>
          <p:cNvPr id="4" name="Content Placeholder 3"/>
          <p:cNvSpPr>
            <a:spLocks noGrp="1"/>
          </p:cNvSpPr>
          <p:nvPr>
            <p:ph sz="half" idx="2" hasCustomPrompt="1"/>
          </p:nvPr>
        </p:nvSpPr>
        <p:spPr>
          <a:xfrm>
            <a:off x="468000" y="1909916"/>
            <a:ext cx="3960000" cy="3179609"/>
          </a:xfrm>
        </p:spPr>
        <p:txBody>
          <a:body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DE" dirty="0"/>
          </a:p>
        </p:txBody>
      </p:sp>
      <p:sp>
        <p:nvSpPr>
          <p:cNvPr id="14" name="Text Placeholder 2"/>
          <p:cNvSpPr>
            <a:spLocks noGrp="1"/>
          </p:cNvSpPr>
          <p:nvPr>
            <p:ph type="body" idx="14" hasCustomPrompt="1"/>
          </p:nvPr>
        </p:nvSpPr>
        <p:spPr>
          <a:xfrm>
            <a:off x="4715688"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Textmasterformat bearbeiten</a:t>
            </a:r>
            <a:endParaRPr lang="de-DE"/>
          </a:p>
        </p:txBody>
      </p:sp>
      <p:sp>
        <p:nvSpPr>
          <p:cNvPr id="15" name="Content Placeholder 3"/>
          <p:cNvSpPr>
            <a:spLocks noGrp="1"/>
          </p:cNvSpPr>
          <p:nvPr>
            <p:ph sz="half" idx="15" hasCustomPrompt="1"/>
          </p:nvPr>
        </p:nvSpPr>
        <p:spPr>
          <a:xfrm>
            <a:off x="4715688" y="1909916"/>
            <a:ext cx="3960000" cy="3179609"/>
          </a:xfrm>
        </p:spPr>
        <p:txBody>
          <a:bodyPr/>
          <a:lstStyle/>
          <a:p>
            <a:pPr lvl="0"/>
            <a:r>
              <a:rPr lang="de-DE"/>
              <a:t>Textmasterformat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dirty="0"/>
          </a:p>
        </p:txBody>
      </p:sp>
      <p:sp>
        <p:nvSpPr>
          <p:cNvPr id="5" name="Datumsplatzhalter 4"/>
          <p:cNvSpPr>
            <a:spLocks noGrp="1"/>
          </p:cNvSpPr>
          <p:nvPr>
            <p:ph type="dt" sz="half" idx="16"/>
          </p:nvPr>
        </p:nvSpPr>
        <p:spPr/>
        <p:txBody>
          <a:bodyPr/>
          <a:lstStyle/>
          <a:p>
            <a:fld id="{BB962C8B-B14F-4D97-AF65-F5344CB8AC3E}" type="datetime1">
              <a:rPr lang="en-US"/>
            </a:fld>
            <a:endParaRPr lang="de-DE"/>
          </a:p>
        </p:txBody>
      </p:sp>
      <p:sp>
        <p:nvSpPr>
          <p:cNvPr id="6" name="Fußzeilenplatzhalter 5"/>
          <p:cNvSpPr>
            <a:spLocks noGrp="1"/>
          </p:cNvSpPr>
          <p:nvPr>
            <p:ph type="ftr" sz="quarter" idx="17"/>
          </p:nvPr>
        </p:nvSpPr>
        <p:spPr/>
        <p:txBody>
          <a:bodyPr/>
          <a:lstStyle/>
          <a:p>
            <a:r>
              <a:rPr lang="en-US"/>
              <a:t>Foundation Models</a:t>
            </a:r>
            <a:endParaRPr lang="en-US" dirty="0"/>
          </a:p>
        </p:txBody>
      </p:sp>
      <p:sp>
        <p:nvSpPr>
          <p:cNvPr id="10" name="Foliennummernplatzhalter 9"/>
          <p:cNvSpPr>
            <a:spLocks noGrp="1"/>
          </p:cNvSpPr>
          <p:nvPr>
            <p:ph type="sldNum" sz="quarter" idx="18"/>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3" name="Content Placeholder 2"/>
          <p:cNvSpPr>
            <a:spLocks noGrp="1"/>
          </p:cNvSpPr>
          <p:nvPr>
            <p:ph sz="half" idx="1" hasCustomPrompt="1"/>
          </p:nvPr>
        </p:nvSpPr>
        <p:spPr>
          <a:xfrm>
            <a:off x="468000" y="1597025"/>
            <a:ext cx="4176000" cy="3492500"/>
          </a:xfrm>
        </p:spPr>
        <p:txBody>
          <a:body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DE" dirty="0"/>
          </a:p>
        </p:txBody>
      </p:sp>
      <p:sp>
        <p:nvSpPr>
          <p:cNvPr id="10" name="Bildplatzhalter 9"/>
          <p:cNvSpPr>
            <a:spLocks noGrp="1"/>
          </p:cNvSpPr>
          <p:nvPr>
            <p:ph type="pic" sz="quarter" idx="14"/>
          </p:nvPr>
        </p:nvSpPr>
        <p:spPr>
          <a:xfrm>
            <a:off x="4895688" y="1597024"/>
            <a:ext cx="3780000" cy="1728000"/>
          </a:xfrm>
          <a:solidFill>
            <a:schemeClr val="bg1">
              <a:lumMod val="95000"/>
            </a:schemeClr>
          </a:solidFill>
        </p:spPr>
        <p:txBody>
          <a:bodyPr/>
          <a:lstStyle/>
          <a:p>
            <a:r>
              <a:rPr lang="de-DE" dirty="0"/>
              <a:t>Bild durch Klicken auf Symbol hinzufügen</a:t>
            </a:r>
            <a:endParaRPr lang="en-US" dirty="0"/>
          </a:p>
        </p:txBody>
      </p:sp>
      <p:sp>
        <p:nvSpPr>
          <p:cNvPr id="11" name="Bildplatzhalter 9"/>
          <p:cNvSpPr>
            <a:spLocks noGrp="1"/>
          </p:cNvSpPr>
          <p:nvPr>
            <p:ph type="pic" sz="quarter" idx="15"/>
          </p:nvPr>
        </p:nvSpPr>
        <p:spPr>
          <a:xfrm>
            <a:off x="4895688" y="3361525"/>
            <a:ext cx="3780000" cy="1728000"/>
          </a:xfrm>
          <a:solidFill>
            <a:schemeClr val="bg1">
              <a:lumMod val="95000"/>
            </a:schemeClr>
          </a:solidFill>
        </p:spPr>
        <p:txBody>
          <a:bodyPr/>
          <a:lstStyle/>
          <a:p>
            <a:r>
              <a:rPr lang="de-DE"/>
              <a:t>Bild durch Klicken auf Symbol hinzufügen</a:t>
            </a:r>
            <a:endParaRPr lang="en-US"/>
          </a:p>
        </p:txBody>
      </p:sp>
      <p:sp>
        <p:nvSpPr>
          <p:cNvPr id="4" name="Datumsplatzhalter 3"/>
          <p:cNvSpPr>
            <a:spLocks noGrp="1"/>
          </p:cNvSpPr>
          <p:nvPr>
            <p:ph type="dt" sz="half" idx="16"/>
          </p:nvPr>
        </p:nvSpPr>
        <p:spPr/>
        <p:txBody>
          <a:bodyPr/>
          <a:lstStyle/>
          <a:p>
            <a:fld id="{BB962C8B-B14F-4D97-AF65-F5344CB8AC3E}" type="datetime1">
              <a:rPr lang="en-US"/>
            </a:fld>
            <a:endParaRPr lang="de-DE"/>
          </a:p>
        </p:txBody>
      </p:sp>
      <p:sp>
        <p:nvSpPr>
          <p:cNvPr id="9" name="Fußzeilenplatzhalter 8"/>
          <p:cNvSpPr>
            <a:spLocks noGrp="1"/>
          </p:cNvSpPr>
          <p:nvPr>
            <p:ph type="ftr" sz="quarter" idx="17"/>
          </p:nvPr>
        </p:nvSpPr>
        <p:spPr/>
        <p:txBody>
          <a:bodyPr/>
          <a:lstStyle/>
          <a:p>
            <a:r>
              <a:rPr lang="en-US"/>
              <a:t>Foundation Models</a:t>
            </a:r>
            <a:endParaRPr lang="en-US" dirty="0"/>
          </a:p>
        </p:txBody>
      </p:sp>
      <p:sp>
        <p:nvSpPr>
          <p:cNvPr id="12" name="Foliennummernplatzhalter 11"/>
          <p:cNvSpPr>
            <a:spLocks noGrp="1"/>
          </p:cNvSpPr>
          <p:nvPr>
            <p:ph type="sldNum" sz="quarter" idx="18"/>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Titelmasterformat durch Klicken bearbeiten</a:t>
            </a:r>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3" name="Content Placeholder 2"/>
          <p:cNvSpPr>
            <a:spLocks noGrp="1"/>
          </p:cNvSpPr>
          <p:nvPr>
            <p:ph sz="half" idx="1" hasCustomPrompt="1"/>
          </p:nvPr>
        </p:nvSpPr>
        <p:spPr>
          <a:xfrm>
            <a:off x="468000" y="1597025"/>
            <a:ext cx="4176860" cy="3492500"/>
          </a:xfrm>
        </p:spPr>
        <p:txBody>
          <a:body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DE" dirty="0"/>
          </a:p>
        </p:txBody>
      </p:sp>
      <p:sp>
        <p:nvSpPr>
          <p:cNvPr id="10" name="Bildplatzhalter 9"/>
          <p:cNvSpPr>
            <a:spLocks noGrp="1"/>
          </p:cNvSpPr>
          <p:nvPr>
            <p:ph type="pic" sz="quarter" idx="14"/>
          </p:nvPr>
        </p:nvSpPr>
        <p:spPr>
          <a:xfrm>
            <a:off x="4895688" y="1597025"/>
            <a:ext cx="3780000" cy="3492500"/>
          </a:xfrm>
          <a:solidFill>
            <a:schemeClr val="bg1">
              <a:lumMod val="95000"/>
            </a:schemeClr>
          </a:solidFill>
        </p:spPr>
        <p:txBody>
          <a:bodyPr/>
          <a:lstStyle/>
          <a:p>
            <a:r>
              <a:rPr lang="de-DE" dirty="0"/>
              <a:t>Bild durch Klicken auf Symbol hinzufügen</a:t>
            </a:r>
            <a:endParaRPr lang="en-US" dirty="0"/>
          </a:p>
        </p:txBody>
      </p:sp>
      <p:sp>
        <p:nvSpPr>
          <p:cNvPr id="4" name="Datumsplatzhalter 3"/>
          <p:cNvSpPr>
            <a:spLocks noGrp="1"/>
          </p:cNvSpPr>
          <p:nvPr>
            <p:ph type="dt" sz="half" idx="15"/>
          </p:nvPr>
        </p:nvSpPr>
        <p:spPr/>
        <p:txBody>
          <a:bodyPr/>
          <a:lstStyle/>
          <a:p>
            <a:fld id="{BB962C8B-B14F-4D97-AF65-F5344CB8AC3E}" type="datetime1">
              <a:rPr lang="en-US"/>
            </a:fld>
            <a:endParaRPr lang="de-DE"/>
          </a:p>
        </p:txBody>
      </p:sp>
      <p:sp>
        <p:nvSpPr>
          <p:cNvPr id="9" name="Fußzeilenplatzhalter 8"/>
          <p:cNvSpPr>
            <a:spLocks noGrp="1"/>
          </p:cNvSpPr>
          <p:nvPr>
            <p:ph type="ftr" sz="quarter" idx="16"/>
          </p:nvPr>
        </p:nvSpPr>
        <p:spPr/>
        <p:txBody>
          <a:bodyPr/>
          <a:lstStyle/>
          <a:p>
            <a:r>
              <a:rPr lang="en-US" dirty="0"/>
              <a:t>Foundation Models</a:t>
            </a:r>
            <a:endParaRPr lang="en-US" dirty="0"/>
          </a:p>
        </p:txBody>
      </p:sp>
      <p:sp>
        <p:nvSpPr>
          <p:cNvPr id="11" name="Foliennummernplatzhalter 10"/>
          <p:cNvSpPr>
            <a:spLocks noGrp="1"/>
          </p:cNvSpPr>
          <p:nvPr>
            <p:ph type="sldNum" sz="quarter" idx="17"/>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Titelmasterformat durch Klicken bearbeiten</a:t>
            </a:r>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dirty="0"/>
              <a:t>Bild durch Klicken auf Symbol hinzufügen</a:t>
            </a:r>
            <a:endParaRPr lang="en-US"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dirty="0"/>
              <a:t>Bild durch Klicken auf Symbol hinzufügen</a:t>
            </a:r>
            <a:endParaRPr lang="en-US" dirty="0"/>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dirty="0"/>
              <a:t>Bild durch Klicken auf Symbol hinzufügen</a:t>
            </a:r>
            <a:endParaRPr lang="en-US" dirty="0"/>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dirty="0"/>
              <a:t>Bild durch Klicken auf Symbol hinzufügen</a:t>
            </a:r>
            <a:endParaRPr lang="en-US" dirty="0"/>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a:t>Bild durch Klicken auf Symbol hinzufügen</a:t>
            </a:r>
            <a:endParaRPr lang="en-US"/>
          </a:p>
        </p:txBody>
      </p:sp>
    </p:spTree>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a:t>Titelmasterformat durch Klicken bearbeiten</a:t>
            </a:r>
            <a:endParaRPr lang="de-DE" dirty="0"/>
          </a:p>
        </p:txBody>
      </p:sp>
      <p:sp>
        <p:nvSpPr>
          <p:cNvPr id="8" name="Bildplatzhalter 7"/>
          <p:cNvSpPr>
            <a:spLocks noGrp="1" noChangeAspect="1"/>
          </p:cNvSpPr>
          <p:nvPr>
            <p:ph type="pic" sz="quarter" idx="14"/>
          </p:nvPr>
        </p:nvSpPr>
        <p:spPr>
          <a:xfrm>
            <a:off x="482226" y="1115373"/>
            <a:ext cx="1080000" cy="108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12" name="Textplatzhalter 10"/>
          <p:cNvSpPr>
            <a:spLocks noGrp="1"/>
          </p:cNvSpPr>
          <p:nvPr>
            <p:ph type="body" sz="quarter" idx="16" hasCustomPrompt="1"/>
          </p:nvPr>
        </p:nvSpPr>
        <p:spPr>
          <a:xfrm>
            <a:off x="1818000" y="1245972"/>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endParaRPr lang="de-DE"/>
          </a:p>
        </p:txBody>
      </p:sp>
      <p:sp>
        <p:nvSpPr>
          <p:cNvPr id="21" name="Bildplatzhalter 7"/>
          <p:cNvSpPr>
            <a:spLocks noGrp="1" noChangeAspect="1"/>
          </p:cNvSpPr>
          <p:nvPr>
            <p:ph type="pic" sz="quarter" idx="17"/>
          </p:nvPr>
        </p:nvSpPr>
        <p:spPr>
          <a:xfrm>
            <a:off x="482226" y="2573224"/>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2" name="Textplatzhalter 10"/>
          <p:cNvSpPr>
            <a:spLocks noGrp="1"/>
          </p:cNvSpPr>
          <p:nvPr>
            <p:ph type="body" sz="quarter" idx="18" hasCustomPrompt="1"/>
          </p:nvPr>
        </p:nvSpPr>
        <p:spPr>
          <a:xfrm>
            <a:off x="1818000" y="2703823"/>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endParaRPr lang="de-DE"/>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4" name="Textplatzhalter 10"/>
          <p:cNvSpPr>
            <a:spLocks noGrp="1"/>
          </p:cNvSpPr>
          <p:nvPr>
            <p:ph type="body" sz="quarter" idx="20" hasCustomPrompt="1"/>
          </p:nvPr>
        </p:nvSpPr>
        <p:spPr>
          <a:xfrm>
            <a:off x="1818000" y="4126599"/>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endParaRPr lang="de-DE"/>
          </a:p>
        </p:txBody>
      </p:sp>
      <p:sp>
        <p:nvSpPr>
          <p:cNvPr id="2" name="Datumsplatzhalter 1"/>
          <p:cNvSpPr>
            <a:spLocks noGrp="1"/>
          </p:cNvSpPr>
          <p:nvPr>
            <p:ph type="dt" sz="half" idx="21"/>
          </p:nvPr>
        </p:nvSpPr>
        <p:spPr/>
        <p:txBody>
          <a:bodyPr/>
          <a:lstStyle/>
          <a:p>
            <a:fld id="{BB962C8B-B14F-4D97-AF65-F5344CB8AC3E}" type="datetime1">
              <a:rPr lang="en-US"/>
            </a:fld>
            <a:endParaRPr lang="de-DE"/>
          </a:p>
        </p:txBody>
      </p:sp>
      <p:sp>
        <p:nvSpPr>
          <p:cNvPr id="7" name="Fußzeilenplatzhalter 6"/>
          <p:cNvSpPr>
            <a:spLocks noGrp="1"/>
          </p:cNvSpPr>
          <p:nvPr>
            <p:ph type="ftr" sz="quarter" idx="22"/>
          </p:nvPr>
        </p:nvSpPr>
        <p:spPr/>
        <p:txBody>
          <a:bodyPr/>
          <a:lstStyle/>
          <a:p>
            <a:r>
              <a:rPr lang="en-US"/>
              <a:t>Foundation Models</a:t>
            </a:r>
            <a:endParaRPr lang="en-US" dirty="0"/>
          </a:p>
        </p:txBody>
      </p:sp>
      <p:sp>
        <p:nvSpPr>
          <p:cNvPr id="9" name="Foliennummernplatzhalter 8"/>
          <p:cNvSpPr>
            <a:spLocks noGrp="1"/>
          </p:cNvSpPr>
          <p:nvPr>
            <p:ph type="sldNum" sz="quarter" idx="23"/>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a:t>Titelmasterformat durch Klicken bearbeiten</a:t>
            </a:r>
            <a:endParaRPr lang="de-DE"/>
          </a:p>
        </p:txBody>
      </p:sp>
      <p:sp>
        <p:nvSpPr>
          <p:cNvPr id="8" name="Bildplatzhalter 7"/>
          <p:cNvSpPr>
            <a:spLocks noGrp="1"/>
          </p:cNvSpPr>
          <p:nvPr>
            <p:ph type="pic" sz="quarter" idx="14"/>
          </p:nvPr>
        </p:nvSpPr>
        <p:spPr>
          <a:xfrm>
            <a:off x="476250" y="1115373"/>
            <a:ext cx="1440000" cy="108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2" name="Textplatzhalter 10"/>
          <p:cNvSpPr>
            <a:spLocks noGrp="1"/>
          </p:cNvSpPr>
          <p:nvPr>
            <p:ph type="body" sz="quarter" idx="16" hasCustomPrompt="1"/>
          </p:nvPr>
        </p:nvSpPr>
        <p:spPr>
          <a:xfrm>
            <a:off x="2144110" y="1245972"/>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endParaRPr lang="de-DE"/>
          </a:p>
        </p:txBody>
      </p:sp>
      <p:sp>
        <p:nvSpPr>
          <p:cNvPr id="13" name="Bildplatzhalter 7"/>
          <p:cNvSpPr>
            <a:spLocks noGrp="1"/>
          </p:cNvSpPr>
          <p:nvPr>
            <p:ph type="pic" sz="quarter" idx="21"/>
          </p:nvPr>
        </p:nvSpPr>
        <p:spPr>
          <a:xfrm>
            <a:off x="476250" y="2576311"/>
            <a:ext cx="1440000" cy="108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4" name="Textplatzhalter 10"/>
          <p:cNvSpPr>
            <a:spLocks noGrp="1"/>
          </p:cNvSpPr>
          <p:nvPr>
            <p:ph type="body" sz="quarter" idx="22" hasCustomPrompt="1"/>
          </p:nvPr>
        </p:nvSpPr>
        <p:spPr>
          <a:xfrm>
            <a:off x="2144110" y="2706910"/>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endParaRPr lang="de-DE"/>
          </a:p>
        </p:txBody>
      </p:sp>
      <p:sp>
        <p:nvSpPr>
          <p:cNvPr id="15" name="Bildplatzhalter 7"/>
          <p:cNvSpPr>
            <a:spLocks noGrp="1"/>
          </p:cNvSpPr>
          <p:nvPr>
            <p:ph type="pic" sz="quarter" idx="23"/>
          </p:nvPr>
        </p:nvSpPr>
        <p:spPr>
          <a:xfrm>
            <a:off x="476250" y="4007159"/>
            <a:ext cx="1440000" cy="108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6" name="Textplatzhalter 10"/>
          <p:cNvSpPr>
            <a:spLocks noGrp="1"/>
          </p:cNvSpPr>
          <p:nvPr>
            <p:ph type="body" sz="quarter" idx="24" hasCustomPrompt="1"/>
          </p:nvPr>
        </p:nvSpPr>
        <p:spPr>
          <a:xfrm>
            <a:off x="2144110" y="4137758"/>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endParaRPr lang="de-DE"/>
          </a:p>
        </p:txBody>
      </p:sp>
      <p:sp>
        <p:nvSpPr>
          <p:cNvPr id="2" name="Datumsplatzhalter 1"/>
          <p:cNvSpPr>
            <a:spLocks noGrp="1"/>
          </p:cNvSpPr>
          <p:nvPr>
            <p:ph type="dt" sz="half" idx="25"/>
          </p:nvPr>
        </p:nvSpPr>
        <p:spPr/>
        <p:txBody>
          <a:bodyPr/>
          <a:lstStyle/>
          <a:p>
            <a:fld id="{BB962C8B-B14F-4D97-AF65-F5344CB8AC3E}" type="datetime1">
              <a:rPr lang="en-US"/>
            </a:fld>
            <a:endParaRPr lang="de-DE"/>
          </a:p>
        </p:txBody>
      </p:sp>
      <p:sp>
        <p:nvSpPr>
          <p:cNvPr id="7" name="Fußzeilenplatzhalter 6"/>
          <p:cNvSpPr>
            <a:spLocks noGrp="1"/>
          </p:cNvSpPr>
          <p:nvPr>
            <p:ph type="ftr" sz="quarter" idx="26"/>
          </p:nvPr>
        </p:nvSpPr>
        <p:spPr/>
        <p:txBody>
          <a:bodyPr/>
          <a:lstStyle/>
          <a:p>
            <a:r>
              <a:rPr lang="en-US"/>
              <a:t>Foundation Models</a:t>
            </a:r>
            <a:endParaRPr lang="en-US" dirty="0"/>
          </a:p>
        </p:txBody>
      </p:sp>
      <p:sp>
        <p:nvSpPr>
          <p:cNvPr id="9" name="Foliennummernplatzhalter 8"/>
          <p:cNvSpPr>
            <a:spLocks noGrp="1"/>
          </p:cNvSpPr>
          <p:nvPr>
            <p:ph type="sldNum" sz="quarter" idx="27"/>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Titelmasterformat durch Klicken bearbeiten</a:t>
            </a:r>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9" name="Rechteck 8"/>
          <p:cNvSpPr/>
          <p:nvPr userDrawn="1"/>
        </p:nvSpPr>
        <p:spPr>
          <a:xfrm>
            <a:off x="475245" y="2315783"/>
            <a:ext cx="2814039"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Bildplatzhalter 7"/>
          <p:cNvSpPr>
            <a:spLocks noGrp="1" noChangeAspect="1"/>
          </p:cNvSpPr>
          <p:nvPr>
            <p:ph type="pic" sz="quarter" idx="14"/>
          </p:nvPr>
        </p:nvSpPr>
        <p:spPr>
          <a:xfrm>
            <a:off x="1169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1" name="Textplatzhalter 10"/>
          <p:cNvSpPr>
            <a:spLocks noGrp="1"/>
          </p:cNvSpPr>
          <p:nvPr>
            <p:ph type="body" sz="quarter" idx="15" hasCustomPrompt="1"/>
          </p:nvPr>
        </p:nvSpPr>
        <p:spPr>
          <a:xfrm>
            <a:off x="720000"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12" name="Textplatzhalter 10"/>
          <p:cNvSpPr>
            <a:spLocks noGrp="1"/>
          </p:cNvSpPr>
          <p:nvPr>
            <p:ph type="body" sz="quarter" idx="16" hasCustomPrompt="1"/>
          </p:nvPr>
        </p:nvSpPr>
        <p:spPr>
          <a:xfrm>
            <a:off x="720000"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endParaRPr lang="de-DE" dirty="0"/>
          </a:p>
        </p:txBody>
      </p:sp>
      <p:sp>
        <p:nvSpPr>
          <p:cNvPr id="21" name="Rechteck 20"/>
          <p:cNvSpPr/>
          <p:nvPr userDrawn="1"/>
        </p:nvSpPr>
        <p:spPr>
          <a:xfrm>
            <a:off x="3896476" y="2315783"/>
            <a:ext cx="2814039"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4583495" y="1587600"/>
            <a:ext cx="1440000" cy="144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23" name="Textplatzhalter 10"/>
          <p:cNvSpPr>
            <a:spLocks noGrp="1"/>
          </p:cNvSpPr>
          <p:nvPr>
            <p:ph type="body" sz="quarter" idx="18" hasCustomPrompt="1"/>
          </p:nvPr>
        </p:nvSpPr>
        <p:spPr>
          <a:xfrm>
            <a:off x="4134251"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24" name="Textplatzhalter 10"/>
          <p:cNvSpPr>
            <a:spLocks noGrp="1"/>
          </p:cNvSpPr>
          <p:nvPr>
            <p:ph type="body" sz="quarter" idx="19" hasCustomPrompt="1"/>
          </p:nvPr>
        </p:nvSpPr>
        <p:spPr>
          <a:xfrm>
            <a:off x="4134251"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endParaRPr lang="de-DE" dirty="0"/>
          </a:p>
        </p:txBody>
      </p:sp>
      <p:sp>
        <p:nvSpPr>
          <p:cNvPr id="3" name="Datumsplatzhalter 2"/>
          <p:cNvSpPr>
            <a:spLocks noGrp="1"/>
          </p:cNvSpPr>
          <p:nvPr>
            <p:ph type="dt" sz="half" idx="10"/>
          </p:nvPr>
        </p:nvSpPr>
        <p:spPr/>
        <p:txBody>
          <a:bodyPr/>
          <a:lstStyle/>
          <a:p>
            <a:fld id="{BB962C8B-B14F-4D97-AF65-F5344CB8AC3E}" type="datetime1">
              <a:rPr lang="en-US" dirty="0"/>
            </a:fld>
            <a:endParaRPr lang="de-DE" dirty="0"/>
          </a:p>
        </p:txBody>
      </p:sp>
      <p:sp>
        <p:nvSpPr>
          <p:cNvPr id="4" name="Fußzeilenplatzhalter 3"/>
          <p:cNvSpPr>
            <a:spLocks noGrp="1"/>
          </p:cNvSpPr>
          <p:nvPr>
            <p:ph type="ftr" sz="quarter" idx="11"/>
          </p:nvPr>
        </p:nvSpPr>
        <p:spPr/>
        <p:txBody>
          <a:bodyPr/>
          <a:lstStyle/>
          <a:p>
            <a:r>
              <a:rPr lang="de-DE"/>
              <a:t>Foundation Models</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fld>
            <a:endParaRPr lang="de-DE" dirty="0"/>
          </a:p>
        </p:txBody>
      </p:sp>
    </p:spTree>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Titelmasterformat durch Klicken bearbeiten</a:t>
            </a:r>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9" name="Rechteck 8"/>
          <p:cNvSpPr/>
          <p:nvPr userDrawn="1"/>
        </p:nvSpPr>
        <p:spPr>
          <a:xfrm>
            <a:off x="475246" y="2315783"/>
            <a:ext cx="252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Bildplatzhalter 7"/>
          <p:cNvSpPr>
            <a:spLocks noGrp="1" noChangeAspect="1"/>
          </p:cNvSpPr>
          <p:nvPr>
            <p:ph type="pic" sz="quarter" idx="14"/>
          </p:nvPr>
        </p:nvSpPr>
        <p:spPr>
          <a:xfrm>
            <a:off x="1022226"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1" name="Textplatzhalter 10"/>
          <p:cNvSpPr>
            <a:spLocks noGrp="1"/>
          </p:cNvSpPr>
          <p:nvPr>
            <p:ph type="body" sz="quarter" idx="15" hasCustomPrompt="1"/>
          </p:nvPr>
        </p:nvSpPr>
        <p:spPr>
          <a:xfrm>
            <a:off x="720000"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12" name="Textplatzhalter 10"/>
          <p:cNvSpPr>
            <a:spLocks noGrp="1"/>
          </p:cNvSpPr>
          <p:nvPr>
            <p:ph type="body" sz="quarter" idx="16" hasCustomPrompt="1"/>
          </p:nvPr>
        </p:nvSpPr>
        <p:spPr>
          <a:xfrm>
            <a:off x="720000"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endParaRPr lang="de-DE" dirty="0"/>
          </a:p>
        </p:txBody>
      </p:sp>
      <p:sp>
        <p:nvSpPr>
          <p:cNvPr id="13" name="Rechteck 12"/>
          <p:cNvSpPr/>
          <p:nvPr userDrawn="1"/>
        </p:nvSpPr>
        <p:spPr>
          <a:xfrm>
            <a:off x="3318957" y="2315783"/>
            <a:ext cx="2520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8957"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5" name="Textplatzhalter 10"/>
          <p:cNvSpPr>
            <a:spLocks noGrp="1"/>
          </p:cNvSpPr>
          <p:nvPr>
            <p:ph type="body" sz="quarter" idx="18" hasCustomPrompt="1"/>
          </p:nvPr>
        </p:nvSpPr>
        <p:spPr>
          <a:xfrm>
            <a:off x="3556731"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16" name="Textplatzhalter 10"/>
          <p:cNvSpPr>
            <a:spLocks noGrp="1"/>
          </p:cNvSpPr>
          <p:nvPr>
            <p:ph type="body" sz="quarter" idx="19" hasCustomPrompt="1"/>
          </p:nvPr>
        </p:nvSpPr>
        <p:spPr>
          <a:xfrm>
            <a:off x="3556731"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endParaRPr lang="de-DE" dirty="0"/>
          </a:p>
        </p:txBody>
      </p:sp>
      <p:sp>
        <p:nvSpPr>
          <p:cNvPr id="17" name="Rechteck 16"/>
          <p:cNvSpPr/>
          <p:nvPr userDrawn="1"/>
        </p:nvSpPr>
        <p:spPr>
          <a:xfrm>
            <a:off x="6155688" y="2315784"/>
            <a:ext cx="2520000" cy="2773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9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9" name="Textplatzhalter 10"/>
          <p:cNvSpPr>
            <a:spLocks noGrp="1"/>
          </p:cNvSpPr>
          <p:nvPr>
            <p:ph type="body" sz="quarter" idx="21" hasCustomPrompt="1"/>
          </p:nvPr>
        </p:nvSpPr>
        <p:spPr>
          <a:xfrm>
            <a:off x="6393462"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20" name="Textplatzhalter 10"/>
          <p:cNvSpPr>
            <a:spLocks noGrp="1"/>
          </p:cNvSpPr>
          <p:nvPr>
            <p:ph type="body" sz="quarter" idx="22" hasCustomPrompt="1"/>
          </p:nvPr>
        </p:nvSpPr>
        <p:spPr>
          <a:xfrm>
            <a:off x="6393462"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endParaRPr lang="de-DE" dirty="0"/>
          </a:p>
        </p:txBody>
      </p:sp>
      <p:sp>
        <p:nvSpPr>
          <p:cNvPr id="2" name="Datumsplatzhalter 1"/>
          <p:cNvSpPr>
            <a:spLocks noGrp="1"/>
          </p:cNvSpPr>
          <p:nvPr>
            <p:ph type="dt" sz="half" idx="23"/>
          </p:nvPr>
        </p:nvSpPr>
        <p:spPr/>
        <p:txBody>
          <a:bodyPr/>
          <a:lstStyle/>
          <a:p>
            <a:fld id="{BB962C8B-B14F-4D97-AF65-F5344CB8AC3E}" type="datetime1">
              <a:rPr lang="en-US"/>
            </a:fld>
            <a:endParaRPr lang="de-DE"/>
          </a:p>
        </p:txBody>
      </p:sp>
      <p:sp>
        <p:nvSpPr>
          <p:cNvPr id="10" name="Fußzeilenplatzhalter 9"/>
          <p:cNvSpPr>
            <a:spLocks noGrp="1"/>
          </p:cNvSpPr>
          <p:nvPr>
            <p:ph type="ftr" sz="quarter" idx="24"/>
          </p:nvPr>
        </p:nvSpPr>
        <p:spPr/>
        <p:txBody>
          <a:bodyPr/>
          <a:lstStyle/>
          <a:p>
            <a:r>
              <a:rPr lang="en-US"/>
              <a:t>Foundation Models</a:t>
            </a:r>
            <a:endParaRPr lang="en-US" dirty="0"/>
          </a:p>
        </p:txBody>
      </p:sp>
      <p:sp>
        <p:nvSpPr>
          <p:cNvPr id="21" name="Foliennummernplatzhalter 20"/>
          <p:cNvSpPr>
            <a:spLocks noGrp="1"/>
          </p:cNvSpPr>
          <p:nvPr>
            <p:ph type="sldNum" sz="quarter" idx="25"/>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Titelmasterformat durch Klicken bearbeiten</a:t>
            </a:r>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9" name="Rechteck 8"/>
          <p:cNvSpPr/>
          <p:nvPr userDrawn="1"/>
        </p:nvSpPr>
        <p:spPr>
          <a:xfrm>
            <a:off x="466725" y="2315783"/>
            <a:ext cx="2031501"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Bildplatzhalter 7"/>
          <p:cNvSpPr>
            <a:spLocks noGrp="1" noChangeAspect="1"/>
          </p:cNvSpPr>
          <p:nvPr>
            <p:ph type="pic" sz="quarter" idx="14"/>
          </p:nvPr>
        </p:nvSpPr>
        <p:spPr>
          <a:xfrm>
            <a:off x="840865" y="1587600"/>
            <a:ext cx="1298723" cy="1298723"/>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11" name="Textplatzhalter 10"/>
          <p:cNvSpPr>
            <a:spLocks noGrp="1"/>
          </p:cNvSpPr>
          <p:nvPr>
            <p:ph type="body" sz="quarter" idx="15" hasCustomPrompt="1"/>
          </p:nvPr>
        </p:nvSpPr>
        <p:spPr>
          <a:xfrm>
            <a:off x="72000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12" name="Textplatzhalter 10"/>
          <p:cNvSpPr>
            <a:spLocks noGrp="1"/>
          </p:cNvSpPr>
          <p:nvPr>
            <p:ph type="body" sz="quarter" idx="16" hasCustomPrompt="1"/>
          </p:nvPr>
        </p:nvSpPr>
        <p:spPr>
          <a:xfrm>
            <a:off x="72000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endParaRPr lang="de-DE" dirty="0"/>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26" name="Textplatzhalter 10"/>
          <p:cNvSpPr>
            <a:spLocks noGrp="1"/>
          </p:cNvSpPr>
          <p:nvPr>
            <p:ph type="body" sz="quarter" idx="18" hasCustomPrompt="1"/>
          </p:nvPr>
        </p:nvSpPr>
        <p:spPr>
          <a:xfrm>
            <a:off x="2779437"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27" name="Textplatzhalter 10"/>
          <p:cNvSpPr>
            <a:spLocks noGrp="1"/>
          </p:cNvSpPr>
          <p:nvPr>
            <p:ph type="body" sz="quarter" idx="19" hasCustomPrompt="1"/>
          </p:nvPr>
        </p:nvSpPr>
        <p:spPr>
          <a:xfrm>
            <a:off x="2779437"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endParaRPr lang="de-DE" dirty="0"/>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1" y="1587600"/>
            <a:ext cx="1298723" cy="1298723"/>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30" name="Textplatzhalter 10"/>
          <p:cNvSpPr>
            <a:spLocks noGrp="1"/>
          </p:cNvSpPr>
          <p:nvPr>
            <p:ph type="body" sz="quarter" idx="21" hasCustomPrompt="1"/>
          </p:nvPr>
        </p:nvSpPr>
        <p:spPr>
          <a:xfrm>
            <a:off x="484456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31" name="Textplatzhalter 10"/>
          <p:cNvSpPr>
            <a:spLocks noGrp="1"/>
          </p:cNvSpPr>
          <p:nvPr>
            <p:ph type="body" sz="quarter" idx="22" hasCustomPrompt="1"/>
          </p:nvPr>
        </p:nvSpPr>
        <p:spPr>
          <a:xfrm>
            <a:off x="484456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endParaRPr lang="de-DE" dirty="0"/>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34" name="Textplatzhalter 10"/>
          <p:cNvSpPr>
            <a:spLocks noGrp="1"/>
          </p:cNvSpPr>
          <p:nvPr>
            <p:ph type="body" sz="quarter" idx="24" hasCustomPrompt="1"/>
          </p:nvPr>
        </p:nvSpPr>
        <p:spPr>
          <a:xfrm>
            <a:off x="6909683"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35" name="Textplatzhalter 10"/>
          <p:cNvSpPr>
            <a:spLocks noGrp="1"/>
          </p:cNvSpPr>
          <p:nvPr>
            <p:ph type="body" sz="quarter" idx="25" hasCustomPrompt="1"/>
          </p:nvPr>
        </p:nvSpPr>
        <p:spPr>
          <a:xfrm>
            <a:off x="6909683"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endParaRPr lang="de-DE" dirty="0"/>
          </a:p>
        </p:txBody>
      </p:sp>
      <p:sp>
        <p:nvSpPr>
          <p:cNvPr id="2" name="Datumsplatzhalter 1"/>
          <p:cNvSpPr>
            <a:spLocks noGrp="1"/>
          </p:cNvSpPr>
          <p:nvPr>
            <p:ph type="dt" sz="half" idx="26"/>
          </p:nvPr>
        </p:nvSpPr>
        <p:spPr/>
        <p:txBody>
          <a:bodyPr/>
          <a:lstStyle/>
          <a:p>
            <a:fld id="{BB962C8B-B14F-4D97-AF65-F5344CB8AC3E}" type="datetime1">
              <a:rPr lang="en-US"/>
            </a:fld>
            <a:endParaRPr lang="de-DE"/>
          </a:p>
        </p:txBody>
      </p:sp>
      <p:sp>
        <p:nvSpPr>
          <p:cNvPr id="10" name="Fußzeilenplatzhalter 9"/>
          <p:cNvSpPr>
            <a:spLocks noGrp="1"/>
          </p:cNvSpPr>
          <p:nvPr>
            <p:ph type="ftr" sz="quarter" idx="27"/>
          </p:nvPr>
        </p:nvSpPr>
        <p:spPr/>
        <p:txBody>
          <a:bodyPr/>
          <a:lstStyle/>
          <a:p>
            <a:r>
              <a:rPr lang="en-US"/>
              <a:t>Foundation Models</a:t>
            </a:r>
            <a:endParaRPr lang="en-US" dirty="0"/>
          </a:p>
        </p:txBody>
      </p:sp>
      <p:sp>
        <p:nvSpPr>
          <p:cNvPr id="13" name="Foliennummernplatzhalter 12"/>
          <p:cNvSpPr>
            <a:spLocks noGrp="1"/>
          </p:cNvSpPr>
          <p:nvPr>
            <p:ph type="sldNum" sz="quarter" idx="28"/>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arrierefrei blau">
    <p:spTree>
      <p:nvGrpSpPr>
        <p:cNvPr id="1" name=""/>
        <p:cNvGrpSpPr/>
        <p:nvPr/>
      </p:nvGrpSpPr>
      <p:grpSpPr>
        <a:xfrm>
          <a:off x="0" y="0"/>
          <a:ext cx="0" cy="0"/>
          <a:chOff x="0" y="0"/>
          <a:chExt cx="0" cy="0"/>
        </a:xfrm>
      </p:grpSpPr>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8"/>
            <a:ext cx="2056867"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dirty="0"/>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2"/>
          </a:solidFill>
        </p:spPr>
        <p:txBody>
          <a:bodyPr wrap="square" lIns="0" tIns="0" rIns="0" bIns="1188000" anchor="b" anchorCtr="0">
            <a:noAutofit/>
          </a:bodyPr>
          <a:lstStyle>
            <a:lvl1pPr marL="0" indent="0" algn="l">
              <a:lnSpc>
                <a:spcPct val="90000"/>
              </a:lnSpc>
              <a:defRPr sz="2800" b="1" baseline="0">
                <a:solidFill>
                  <a:schemeClr val="bg1"/>
                </a:solidFill>
              </a:defRPr>
            </a:lvl1pPr>
          </a:lstStyle>
          <a:p>
            <a:r>
              <a:rPr lang="de-DE" dirty="0"/>
              <a:t>Barrierefreier  Titel – Text durch Klicken </a:t>
            </a:r>
            <a:br>
              <a:rPr lang="de-DE" dirty="0"/>
            </a:br>
            <a:r>
              <a:rPr lang="de-DE" dirty="0"/>
              <a:t>hinzufügen</a:t>
            </a:r>
            <a:endParaRPr lang="de-DE" dirty="0"/>
          </a:p>
        </p:txBody>
      </p:sp>
      <p:sp>
        <p:nvSpPr>
          <p:cNvPr id="3" name="Subtitle 2"/>
          <p:cNvSpPr>
            <a:spLocks noGrp="1"/>
          </p:cNvSpPr>
          <p:nvPr>
            <p:ph type="subTitle" idx="1" hasCustomPrompt="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Text durch Klicken hinzufügen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a:t>Vorname </a:t>
            </a:r>
            <a:br>
              <a:rPr lang="de-DE" dirty="0"/>
            </a:br>
            <a:r>
              <a:rPr lang="de-DE" dirty="0"/>
              <a:t>Name</a:t>
            </a:r>
            <a:endParaRPr lang="de-DE" dirty="0"/>
          </a:p>
        </p:txBody>
      </p:sp>
    </p:spTree>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t>Titelmasterformat durch Klicken bearbeiten</a:t>
            </a:r>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2" name="Datumsplatzhalter 1"/>
          <p:cNvSpPr>
            <a:spLocks noGrp="1"/>
          </p:cNvSpPr>
          <p:nvPr>
            <p:ph type="dt" sz="half" idx="14"/>
          </p:nvPr>
        </p:nvSpPr>
        <p:spPr/>
        <p:txBody>
          <a:bodyPr/>
          <a:lstStyle/>
          <a:p>
            <a:fld id="{BB962C8B-B14F-4D97-AF65-F5344CB8AC3E}" type="datetime1">
              <a:rPr lang="en-US"/>
            </a:fld>
            <a:endParaRPr lang="de-DE"/>
          </a:p>
        </p:txBody>
      </p:sp>
      <p:sp>
        <p:nvSpPr>
          <p:cNvPr id="8" name="Fußzeilenplatzhalter 7"/>
          <p:cNvSpPr>
            <a:spLocks noGrp="1"/>
          </p:cNvSpPr>
          <p:nvPr>
            <p:ph type="ftr" sz="quarter" idx="15"/>
          </p:nvPr>
        </p:nvSpPr>
        <p:spPr/>
        <p:txBody>
          <a:bodyPr/>
          <a:lstStyle/>
          <a:p>
            <a:r>
              <a:rPr lang="en-US"/>
              <a:t>Foundation Models</a:t>
            </a:r>
            <a:endParaRPr lang="en-US" dirty="0"/>
          </a:p>
        </p:txBody>
      </p:sp>
      <p:sp>
        <p:nvSpPr>
          <p:cNvPr id="9" name="Foliennummernplatzhalter 8"/>
          <p:cNvSpPr>
            <a:spLocks noGrp="1"/>
          </p:cNvSpPr>
          <p:nvPr>
            <p:ph type="sldNum" sz="quarter" idx="16"/>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BB962C8B-B14F-4D97-AF65-F5344CB8AC3E}" type="datetime1">
              <a:rPr lang="en-US"/>
            </a:fld>
            <a:endParaRPr lang="de-DE"/>
          </a:p>
        </p:txBody>
      </p:sp>
      <p:sp>
        <p:nvSpPr>
          <p:cNvPr id="6" name="Fußzeilenplatzhalter 5"/>
          <p:cNvSpPr>
            <a:spLocks noGrp="1"/>
          </p:cNvSpPr>
          <p:nvPr>
            <p:ph type="ftr" sz="quarter" idx="11"/>
          </p:nvPr>
        </p:nvSpPr>
        <p:spPr/>
        <p:txBody>
          <a:bodyPr/>
          <a:lstStyle/>
          <a:p>
            <a:r>
              <a:rPr lang="en-US"/>
              <a:t>Foundation Models</a:t>
            </a:r>
            <a:endParaRPr lang="en-US" dirty="0"/>
          </a:p>
        </p:txBody>
      </p:sp>
      <p:sp>
        <p:nvSpPr>
          <p:cNvPr id="7" name="Foliennummernplatzhalter 6"/>
          <p:cNvSpPr>
            <a:spLocks noGrp="1"/>
          </p:cNvSpPr>
          <p:nvPr>
            <p:ph type="sldNum" sz="quarter" idx="12"/>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14" name="Grafik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8"/>
            <a:ext cx="2056867" cy="431998"/>
          </a:xfrm>
          <a:prstGeom prst="rect">
            <a:avLst/>
          </a:prstGeom>
        </p:spPr>
      </p:pic>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580" indent="-273050" defTabSz="685800">
              <a:lnSpc>
                <a:spcPct val="120000"/>
              </a:lnSpc>
              <a:spcBef>
                <a:spcPts val="375"/>
              </a:spcBef>
              <a:buFont typeface="Arial" panose="020B0604020202020204" pitchFamily="34" charset="0"/>
              <a:buChar char="–"/>
              <a:defRPr sz="1800">
                <a:solidFill>
                  <a:schemeClr val="bg1"/>
                </a:solidFill>
              </a:defRPr>
            </a:lvl2pPr>
            <a:lvl3pPr marL="716280" indent="-266700" defTabSz="685800">
              <a:lnSpc>
                <a:spcPct val="120000"/>
              </a:lnSpc>
              <a:spcBef>
                <a:spcPts val="375"/>
              </a:spcBef>
              <a:buFont typeface="Arial" panose="020B0604020202020204" pitchFamily="34" charset="0"/>
              <a:buChar char="–"/>
              <a:defRPr sz="1800">
                <a:solidFill>
                  <a:schemeClr val="bg1"/>
                </a:solidFill>
              </a:defRPr>
            </a:lvl3pPr>
            <a:lvl4pPr marL="987425" indent="-271780"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020" algn="l"/>
              </a:tabLst>
            </a:pPr>
            <a:r>
              <a:rPr lang="de-DE" sz="2000" b="1" dirty="0">
                <a:solidFill>
                  <a:schemeClr val="tx1"/>
                </a:solidFill>
              </a:rPr>
              <a:t>Vielen Dank!</a:t>
            </a:r>
            <a:endParaRPr lang="de-DE" sz="2000" b="1" dirty="0">
              <a:solidFill>
                <a:schemeClr val="tx1"/>
              </a:solidFill>
            </a:endParaRPr>
          </a:p>
        </p:txBody>
      </p:sp>
      <p:sp>
        <p:nvSpPr>
          <p:cNvPr id="6" name="Bildplatzhalter 7"/>
          <p:cNvSpPr>
            <a:spLocks noGrp="1" noChangeAspect="1"/>
          </p:cNvSpPr>
          <p:nvPr>
            <p:ph type="pic" sz="quarter" idx="14"/>
          </p:nvPr>
        </p:nvSpPr>
        <p:spPr>
          <a:xfrm>
            <a:off x="4104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19" name="E-Mail"/>
          <p:cNvSpPr>
            <a:spLocks noGrp="1"/>
          </p:cNvSpPr>
          <p:nvPr>
            <p:ph type="body" sz="quarter" idx="31" hasCustomPrompt="1"/>
          </p:nvPr>
        </p:nvSpPr>
        <p:spPr>
          <a:xfrm>
            <a:off x="2174399" y="2749500"/>
            <a:ext cx="542646" cy="216482"/>
          </a:xfrm>
        </p:spPr>
        <p:txBody>
          <a:bodyPr/>
          <a:lstStyle>
            <a:lvl1pPr>
              <a:buFontTx/>
              <a:buNone/>
              <a:defRPr lang="de-DE" sz="1200" b="0" kern="1200" dirty="0" smtClean="0">
                <a:solidFill>
                  <a:schemeClr val="tx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500" rtl="0" eaLnBrk="1" latinLnBrk="0" hangingPunct="1">
              <a:lnSpc>
                <a:spcPct val="120000"/>
              </a:lnSpc>
              <a:spcBef>
                <a:spcPts val="625"/>
              </a:spcBef>
              <a:buClr>
                <a:schemeClr val="accent1"/>
              </a:buClr>
              <a:buFont typeface="Arial" panose="020B0604020202020204" pitchFamily="34" charset="0"/>
              <a:buNone/>
            </a:pPr>
            <a:r>
              <a:rPr lang="de-DE" dirty="0"/>
              <a:t>E-Mail</a:t>
            </a:r>
            <a:endParaRPr lang="de-DE" dirty="0"/>
          </a:p>
        </p:txBody>
      </p:sp>
      <p:sp>
        <p:nvSpPr>
          <p:cNvPr id="20" name="Email Adresse"/>
          <p:cNvSpPr>
            <a:spLocks noGrp="1"/>
          </p:cNvSpPr>
          <p:nvPr>
            <p:ph type="body" sz="quarter" idx="26" hasCustomPrompt="1"/>
          </p:nvPr>
        </p:nvSpPr>
        <p:spPr>
          <a:xfrm>
            <a:off x="2717045" y="2749500"/>
            <a:ext cx="2747409"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endParaRPr lang="de-DE" dirty="0"/>
          </a:p>
        </p:txBody>
      </p:sp>
      <p:sp>
        <p:nvSpPr>
          <p:cNvPr id="21" name="Telefonnummer"/>
          <p:cNvSpPr>
            <a:spLocks noGrp="1"/>
          </p:cNvSpPr>
          <p:nvPr>
            <p:ph type="body" sz="quarter" idx="36" hasCustomPrompt="1"/>
          </p:nvPr>
        </p:nvSpPr>
        <p:spPr>
          <a:xfrm>
            <a:off x="2174399" y="2980868"/>
            <a:ext cx="1745931"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endParaRPr lang="de-DE" dirty="0"/>
          </a:p>
        </p:txBody>
      </p:sp>
      <p:sp>
        <p:nvSpPr>
          <p:cNvPr id="22" name="Durchwahl"/>
          <p:cNvSpPr>
            <a:spLocks noGrp="1"/>
          </p:cNvSpPr>
          <p:nvPr>
            <p:ph type="body" sz="quarter" idx="23" hasCustomPrompt="1"/>
          </p:nvPr>
        </p:nvSpPr>
        <p:spPr>
          <a:xfrm>
            <a:off x="3849580" y="2980868"/>
            <a:ext cx="649267"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endParaRPr lang="de-DE" dirty="0"/>
          </a:p>
        </p:txBody>
      </p:sp>
      <p:sp>
        <p:nvSpPr>
          <p:cNvPr id="23" name="www"/>
          <p:cNvSpPr>
            <a:spLocks noGrp="1"/>
          </p:cNvSpPr>
          <p:nvPr>
            <p:ph type="body" sz="quarter" idx="33" hasCustomPrompt="1"/>
          </p:nvPr>
        </p:nvSpPr>
        <p:spPr>
          <a:xfrm>
            <a:off x="2174400" y="3241540"/>
            <a:ext cx="364806"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endParaRPr lang="de-DE" dirty="0"/>
          </a:p>
        </p:txBody>
      </p:sp>
      <p:sp>
        <p:nvSpPr>
          <p:cNvPr id="24" name="Webadresse"/>
          <p:cNvSpPr>
            <a:spLocks noGrp="1"/>
          </p:cNvSpPr>
          <p:nvPr>
            <p:ph type="body" sz="quarter" idx="24" hasCustomPrompt="1"/>
          </p:nvPr>
        </p:nvSpPr>
        <p:spPr>
          <a:xfrm>
            <a:off x="2539207" y="3241540"/>
            <a:ext cx="1838323"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endParaRPr lang="de-DE" dirty="0"/>
          </a:p>
        </p:txBody>
      </p:sp>
      <p:sp>
        <p:nvSpPr>
          <p:cNvPr id="25" name="Universität Stuttgart"/>
          <p:cNvSpPr>
            <a:spLocks noGrp="1"/>
          </p:cNvSpPr>
          <p:nvPr>
            <p:ph type="body" sz="quarter" idx="34" hasCustomPrompt="1"/>
          </p:nvPr>
        </p:nvSpPr>
        <p:spPr>
          <a:xfrm>
            <a:off x="2174399" y="3685984"/>
            <a:ext cx="2500012" cy="218691"/>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500" rtl="0" eaLnBrk="1" latinLnBrk="0" hangingPunct="1">
              <a:lnSpc>
                <a:spcPct val="120000"/>
              </a:lnSpc>
              <a:spcBef>
                <a:spcPts val="625"/>
              </a:spcBef>
              <a:spcAft>
                <a:spcPts val="0"/>
              </a:spcAft>
              <a:buClr>
                <a:schemeClr val="accent1"/>
              </a:buClr>
              <a:buFont typeface="Arial" panose="020B0604020202020204" pitchFamily="34" charset="0"/>
              <a:buNone/>
              <a:tabLst>
                <a:tab pos="541020" algn="l"/>
              </a:tabLst>
            </a:pPr>
            <a:r>
              <a:rPr lang="de-DE" dirty="0"/>
              <a:t>Universität Stuttgart</a:t>
            </a:r>
            <a:endParaRPr lang="de-DE" dirty="0"/>
          </a:p>
        </p:txBody>
      </p:sp>
      <p:sp>
        <p:nvSpPr>
          <p:cNvPr id="26" name="Abteilung Institut"/>
          <p:cNvSpPr>
            <a:spLocks noGrp="1"/>
          </p:cNvSpPr>
          <p:nvPr>
            <p:ph type="body" sz="quarter" idx="25" hasCustomPrompt="1"/>
          </p:nvPr>
        </p:nvSpPr>
        <p:spPr>
          <a:xfrm>
            <a:off x="2174399" y="3924929"/>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endParaRPr lang="de-DE" dirty="0"/>
          </a:p>
        </p:txBody>
      </p:sp>
      <p:sp>
        <p:nvSpPr>
          <p:cNvPr id="27" name="Adressfeld"/>
          <p:cNvSpPr>
            <a:spLocks noGrp="1"/>
          </p:cNvSpPr>
          <p:nvPr>
            <p:ph type="body" sz="quarter" idx="21" hasCustomPrompt="1"/>
          </p:nvPr>
        </p:nvSpPr>
        <p:spPr>
          <a:xfrm>
            <a:off x="2174399" y="4161183"/>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endParaRPr lang="de-DE" dirty="0"/>
          </a:p>
        </p:txBody>
      </p:sp>
    </p:spTree>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chlussfolie bla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Grafik 13"/>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8"/>
            <a:ext cx="2056867" cy="431998"/>
          </a:xfrm>
          <a:prstGeom prst="rect">
            <a:avLst/>
          </a:prstGeom>
        </p:spPr>
      </p:pic>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580" indent="-273050" defTabSz="685800">
              <a:lnSpc>
                <a:spcPct val="120000"/>
              </a:lnSpc>
              <a:spcBef>
                <a:spcPts val="375"/>
              </a:spcBef>
              <a:buFont typeface="Arial" panose="020B0604020202020204" pitchFamily="34" charset="0"/>
              <a:buChar char="–"/>
              <a:defRPr sz="1800">
                <a:solidFill>
                  <a:schemeClr val="bg1"/>
                </a:solidFill>
              </a:defRPr>
            </a:lvl2pPr>
            <a:lvl3pPr marL="716280" indent="-266700" defTabSz="685800">
              <a:lnSpc>
                <a:spcPct val="120000"/>
              </a:lnSpc>
              <a:spcBef>
                <a:spcPts val="375"/>
              </a:spcBef>
              <a:buFont typeface="Arial" panose="020B0604020202020204" pitchFamily="34" charset="0"/>
              <a:buChar char="–"/>
              <a:defRPr sz="1800">
                <a:solidFill>
                  <a:schemeClr val="bg1"/>
                </a:solidFill>
              </a:defRPr>
            </a:lvl3pPr>
            <a:lvl4pPr marL="987425" indent="-271780"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020" algn="l"/>
              </a:tabLst>
            </a:pPr>
            <a:r>
              <a:rPr lang="de-DE" sz="2000" b="1" dirty="0">
                <a:solidFill>
                  <a:schemeClr val="bg1"/>
                </a:solidFill>
              </a:rPr>
              <a:t>Vielen Dank!</a:t>
            </a:r>
            <a:endParaRPr lang="de-DE" sz="2000" b="1" dirty="0">
              <a:solidFill>
                <a:schemeClr val="bg1"/>
              </a:solidFill>
            </a:endParaRPr>
          </a:p>
        </p:txBody>
      </p:sp>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dirty="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21" name="E-Mail"/>
          <p:cNvSpPr>
            <a:spLocks noGrp="1"/>
          </p:cNvSpPr>
          <p:nvPr>
            <p:ph type="body" sz="quarter" idx="31" hasCustomPrompt="1"/>
          </p:nvPr>
        </p:nvSpPr>
        <p:spPr>
          <a:xfrm>
            <a:off x="2174399" y="2749500"/>
            <a:ext cx="542646" cy="216482"/>
          </a:xfrm>
        </p:spPr>
        <p:txBody>
          <a:bodyPr/>
          <a:lstStyle>
            <a:lvl1pPr>
              <a:buFontTx/>
              <a:buNone/>
              <a:defRPr lang="de-DE" sz="1200" b="0" kern="1200" dirty="0" smtClean="0">
                <a:solidFill>
                  <a:schemeClr val="bg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500" rtl="0" eaLnBrk="1" latinLnBrk="0" hangingPunct="1">
              <a:lnSpc>
                <a:spcPct val="120000"/>
              </a:lnSpc>
              <a:spcBef>
                <a:spcPts val="625"/>
              </a:spcBef>
              <a:buClr>
                <a:schemeClr val="accent1"/>
              </a:buClr>
              <a:buFont typeface="Arial" panose="020B0604020202020204" pitchFamily="34" charset="0"/>
              <a:buNone/>
            </a:pPr>
            <a:r>
              <a:rPr lang="de-DE" dirty="0"/>
              <a:t>E-Mail</a:t>
            </a:r>
            <a:endParaRPr lang="de-DE" dirty="0"/>
          </a:p>
        </p:txBody>
      </p:sp>
      <p:sp>
        <p:nvSpPr>
          <p:cNvPr id="22" name="Email Adresse"/>
          <p:cNvSpPr>
            <a:spLocks noGrp="1"/>
          </p:cNvSpPr>
          <p:nvPr>
            <p:ph type="body" sz="quarter" idx="26" hasCustomPrompt="1"/>
          </p:nvPr>
        </p:nvSpPr>
        <p:spPr>
          <a:xfrm>
            <a:off x="2717045" y="2749500"/>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endParaRPr lang="de-DE" dirty="0"/>
          </a:p>
        </p:txBody>
      </p:sp>
      <p:sp>
        <p:nvSpPr>
          <p:cNvPr id="23" name="Telefonnummer"/>
          <p:cNvSpPr>
            <a:spLocks noGrp="1"/>
          </p:cNvSpPr>
          <p:nvPr>
            <p:ph type="body" sz="quarter" idx="36" hasCustomPrompt="1"/>
          </p:nvPr>
        </p:nvSpPr>
        <p:spPr>
          <a:xfrm>
            <a:off x="2174399" y="2980868"/>
            <a:ext cx="1745931" cy="245786"/>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endParaRPr lang="de-DE" dirty="0"/>
          </a:p>
        </p:txBody>
      </p:sp>
      <p:sp>
        <p:nvSpPr>
          <p:cNvPr id="24" name="Durchwahl"/>
          <p:cNvSpPr>
            <a:spLocks noGrp="1"/>
          </p:cNvSpPr>
          <p:nvPr>
            <p:ph type="body" sz="quarter" idx="23" hasCustomPrompt="1"/>
          </p:nvPr>
        </p:nvSpPr>
        <p:spPr>
          <a:xfrm>
            <a:off x="3849580" y="2980868"/>
            <a:ext cx="649267" cy="245786"/>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endParaRPr lang="de-DE" dirty="0"/>
          </a:p>
        </p:txBody>
      </p:sp>
      <p:sp>
        <p:nvSpPr>
          <p:cNvPr id="25" name="www"/>
          <p:cNvSpPr>
            <a:spLocks noGrp="1"/>
          </p:cNvSpPr>
          <p:nvPr>
            <p:ph type="body" sz="quarter" idx="33" hasCustomPrompt="1"/>
          </p:nvPr>
        </p:nvSpPr>
        <p:spPr>
          <a:xfrm>
            <a:off x="2174400" y="3241540"/>
            <a:ext cx="364806"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endParaRPr lang="de-DE" dirty="0"/>
          </a:p>
        </p:txBody>
      </p:sp>
      <p:sp>
        <p:nvSpPr>
          <p:cNvPr id="26" name="Webadresse"/>
          <p:cNvSpPr>
            <a:spLocks noGrp="1"/>
          </p:cNvSpPr>
          <p:nvPr>
            <p:ph type="body" sz="quarter" idx="24" hasCustomPrompt="1"/>
          </p:nvPr>
        </p:nvSpPr>
        <p:spPr>
          <a:xfrm>
            <a:off x="2539207" y="3241540"/>
            <a:ext cx="1838323"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endParaRPr lang="de-DE" dirty="0"/>
          </a:p>
        </p:txBody>
      </p:sp>
      <p:sp>
        <p:nvSpPr>
          <p:cNvPr id="27" name="Universität Stuttgart"/>
          <p:cNvSpPr>
            <a:spLocks noGrp="1"/>
          </p:cNvSpPr>
          <p:nvPr>
            <p:ph type="body" sz="quarter" idx="34" hasCustomPrompt="1"/>
          </p:nvPr>
        </p:nvSpPr>
        <p:spPr>
          <a:xfrm>
            <a:off x="2174399" y="3685984"/>
            <a:ext cx="2500012" cy="218691"/>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500" rtl="0" eaLnBrk="1" latinLnBrk="0" hangingPunct="1">
              <a:lnSpc>
                <a:spcPct val="120000"/>
              </a:lnSpc>
              <a:spcBef>
                <a:spcPts val="625"/>
              </a:spcBef>
              <a:spcAft>
                <a:spcPts val="0"/>
              </a:spcAft>
              <a:buClr>
                <a:schemeClr val="accent1"/>
              </a:buClr>
              <a:buFont typeface="Arial" panose="020B0604020202020204" pitchFamily="34" charset="0"/>
              <a:buNone/>
              <a:tabLst>
                <a:tab pos="541020" algn="l"/>
              </a:tabLst>
            </a:pPr>
            <a:r>
              <a:rPr lang="de-DE" dirty="0"/>
              <a:t>Universität Stuttgart</a:t>
            </a:r>
            <a:endParaRPr lang="de-DE" dirty="0"/>
          </a:p>
        </p:txBody>
      </p:sp>
      <p:sp>
        <p:nvSpPr>
          <p:cNvPr id="28" name="Abteilung Institut"/>
          <p:cNvSpPr>
            <a:spLocks noGrp="1"/>
          </p:cNvSpPr>
          <p:nvPr>
            <p:ph type="body" sz="quarter" idx="25" hasCustomPrompt="1"/>
          </p:nvPr>
        </p:nvSpPr>
        <p:spPr>
          <a:xfrm>
            <a:off x="2174399" y="3924929"/>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endParaRPr lang="de-DE" dirty="0"/>
          </a:p>
        </p:txBody>
      </p:sp>
      <p:sp>
        <p:nvSpPr>
          <p:cNvPr id="29" name="Adressfeld"/>
          <p:cNvSpPr>
            <a:spLocks noGrp="1"/>
          </p:cNvSpPr>
          <p:nvPr>
            <p:ph type="body" sz="quarter" idx="21" hasCustomPrompt="1"/>
          </p:nvPr>
        </p:nvSpPr>
        <p:spPr>
          <a:xfrm>
            <a:off x="2174399" y="4161183"/>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endParaRPr lang="de-DE" dirty="0"/>
          </a:p>
        </p:txBody>
      </p:sp>
    </p:spTree>
  </p:cSld>
  <p:clrMapOvr>
    <a:masterClrMapping/>
  </p:clrMapOvr>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4" name="Grafik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8"/>
            <a:ext cx="2056867" cy="431998"/>
          </a:xfrm>
          <a:prstGeom prst="rect">
            <a:avLst/>
          </a:prstGeom>
        </p:spPr>
      </p:pic>
      <p:sp>
        <p:nvSpPr>
          <p:cNvPr id="17" name="Textplatzhalter 9"/>
          <p:cNvSpPr>
            <a:spLocks noGrp="1"/>
          </p:cNvSpPr>
          <p:nvPr>
            <p:ph type="body" sz="quarter" idx="13" hasCustomPrompt="1"/>
          </p:nvPr>
        </p:nvSpPr>
        <p:spPr>
          <a:xfrm>
            <a:off x="952451" y="648000"/>
            <a:ext cx="3561913" cy="483423"/>
          </a:xfrm>
        </p:spPr>
        <p:txBody>
          <a:bodyPr/>
          <a:lstStyle>
            <a:lvl1pPr marL="0" indent="0">
              <a:lnSpc>
                <a:spcPct val="100000"/>
              </a:lnSpc>
              <a:buFontTx/>
              <a:buNone/>
              <a:defRPr sz="1200"/>
            </a:lvl1pPr>
          </a:lstStyle>
          <a:p>
            <a:pPr lvl="0"/>
            <a:r>
              <a:rPr lang="de-DE" dirty="0"/>
              <a:t>Institutsname max. 2-zeilig, bitte hier klicken und überschreiben</a:t>
            </a:r>
            <a:endParaRPr lang="de-DE" dirty="0"/>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580" indent="-273050" defTabSz="685800">
              <a:lnSpc>
                <a:spcPct val="120000"/>
              </a:lnSpc>
              <a:spcBef>
                <a:spcPts val="375"/>
              </a:spcBef>
              <a:buFont typeface="Arial" panose="020B0604020202020204" pitchFamily="34" charset="0"/>
              <a:buChar char="–"/>
              <a:defRPr sz="1800">
                <a:solidFill>
                  <a:schemeClr val="bg1"/>
                </a:solidFill>
              </a:defRPr>
            </a:lvl2pPr>
            <a:lvl3pPr marL="716280" indent="-266700" defTabSz="685800">
              <a:lnSpc>
                <a:spcPct val="120000"/>
              </a:lnSpc>
              <a:spcBef>
                <a:spcPts val="375"/>
              </a:spcBef>
              <a:buFont typeface="Arial" panose="020B0604020202020204" pitchFamily="34" charset="0"/>
              <a:buChar char="–"/>
              <a:defRPr sz="1800">
                <a:solidFill>
                  <a:schemeClr val="bg1"/>
                </a:solidFill>
              </a:defRPr>
            </a:lvl3pPr>
            <a:lvl4pPr marL="987425" indent="-271780"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020" algn="l"/>
              </a:tabLst>
            </a:pPr>
            <a:r>
              <a:rPr lang="de-DE" sz="2000" b="1" dirty="0">
                <a:solidFill>
                  <a:schemeClr val="tx1"/>
                </a:solidFill>
              </a:rPr>
              <a:t>Vielen Dank!</a:t>
            </a:r>
            <a:endParaRPr lang="de-DE" sz="2000" b="1" dirty="0">
              <a:solidFill>
                <a:schemeClr val="tx1"/>
              </a:solidFill>
            </a:endParaRPr>
          </a:p>
        </p:txBody>
      </p:sp>
      <p:sp>
        <p:nvSpPr>
          <p:cNvPr id="6" name="Bildplatzhalter 7"/>
          <p:cNvSpPr>
            <a:spLocks noGrp="1" noChangeAspect="1"/>
          </p:cNvSpPr>
          <p:nvPr>
            <p:ph type="pic" sz="quarter" idx="14"/>
          </p:nvPr>
        </p:nvSpPr>
        <p:spPr>
          <a:xfrm>
            <a:off x="4104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dirty="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21" name="E-Mail"/>
          <p:cNvSpPr>
            <a:spLocks noGrp="1"/>
          </p:cNvSpPr>
          <p:nvPr>
            <p:ph type="body" sz="quarter" idx="31" hasCustomPrompt="1"/>
          </p:nvPr>
        </p:nvSpPr>
        <p:spPr>
          <a:xfrm>
            <a:off x="2174400" y="2749500"/>
            <a:ext cx="542646" cy="216482"/>
          </a:xfrm>
        </p:spPr>
        <p:txBody>
          <a:bodyPr/>
          <a:lstStyle>
            <a:lvl1pPr>
              <a:buFontTx/>
              <a:buNone/>
              <a:defRPr lang="de-DE" sz="1200" b="0" kern="1200" dirty="0" smtClean="0">
                <a:solidFill>
                  <a:schemeClr val="tx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500" rtl="0" eaLnBrk="1" latinLnBrk="0" hangingPunct="1">
              <a:lnSpc>
                <a:spcPct val="120000"/>
              </a:lnSpc>
              <a:spcBef>
                <a:spcPts val="625"/>
              </a:spcBef>
              <a:buClr>
                <a:schemeClr val="accent1"/>
              </a:buClr>
              <a:buFont typeface="Arial" panose="020B0604020202020204" pitchFamily="34" charset="0"/>
              <a:buNone/>
            </a:pPr>
            <a:r>
              <a:rPr lang="de-DE" dirty="0"/>
              <a:t>E-Mail</a:t>
            </a:r>
            <a:endParaRPr lang="de-DE" dirty="0"/>
          </a:p>
        </p:txBody>
      </p:sp>
      <p:sp>
        <p:nvSpPr>
          <p:cNvPr id="22" name="Email Adresse"/>
          <p:cNvSpPr>
            <a:spLocks noGrp="1"/>
          </p:cNvSpPr>
          <p:nvPr>
            <p:ph type="body" sz="quarter" idx="26" hasCustomPrompt="1"/>
          </p:nvPr>
        </p:nvSpPr>
        <p:spPr>
          <a:xfrm>
            <a:off x="2717046" y="2749500"/>
            <a:ext cx="2747409"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endParaRPr lang="de-DE" dirty="0"/>
          </a:p>
        </p:txBody>
      </p:sp>
      <p:sp>
        <p:nvSpPr>
          <p:cNvPr id="23" name="Telefonnummer"/>
          <p:cNvSpPr>
            <a:spLocks noGrp="1"/>
          </p:cNvSpPr>
          <p:nvPr>
            <p:ph type="body" sz="quarter" idx="36" hasCustomPrompt="1"/>
          </p:nvPr>
        </p:nvSpPr>
        <p:spPr>
          <a:xfrm>
            <a:off x="2174400" y="2980868"/>
            <a:ext cx="1745931"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endParaRPr lang="de-DE" dirty="0"/>
          </a:p>
        </p:txBody>
      </p:sp>
      <p:sp>
        <p:nvSpPr>
          <p:cNvPr id="24" name="Durchwahl"/>
          <p:cNvSpPr>
            <a:spLocks noGrp="1"/>
          </p:cNvSpPr>
          <p:nvPr>
            <p:ph type="body" sz="quarter" idx="23" hasCustomPrompt="1"/>
          </p:nvPr>
        </p:nvSpPr>
        <p:spPr>
          <a:xfrm>
            <a:off x="3849581" y="2980868"/>
            <a:ext cx="649267" cy="245786"/>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endParaRPr lang="de-DE" dirty="0"/>
          </a:p>
        </p:txBody>
      </p:sp>
      <p:sp>
        <p:nvSpPr>
          <p:cNvPr id="25" name="www"/>
          <p:cNvSpPr>
            <a:spLocks noGrp="1"/>
          </p:cNvSpPr>
          <p:nvPr>
            <p:ph type="body" sz="quarter" idx="33" hasCustomPrompt="1"/>
          </p:nvPr>
        </p:nvSpPr>
        <p:spPr>
          <a:xfrm>
            <a:off x="2174401" y="3241540"/>
            <a:ext cx="364806"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endParaRPr lang="de-DE" dirty="0"/>
          </a:p>
        </p:txBody>
      </p:sp>
      <p:sp>
        <p:nvSpPr>
          <p:cNvPr id="26" name="Webadresse"/>
          <p:cNvSpPr>
            <a:spLocks noGrp="1"/>
          </p:cNvSpPr>
          <p:nvPr>
            <p:ph type="body" sz="quarter" idx="24" hasCustomPrompt="1"/>
          </p:nvPr>
        </p:nvSpPr>
        <p:spPr>
          <a:xfrm>
            <a:off x="2539208" y="3241540"/>
            <a:ext cx="1838323" cy="238329"/>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endParaRPr lang="de-DE" dirty="0"/>
          </a:p>
        </p:txBody>
      </p:sp>
      <p:sp>
        <p:nvSpPr>
          <p:cNvPr id="27" name="Universität Stuttgart"/>
          <p:cNvSpPr>
            <a:spLocks noGrp="1"/>
          </p:cNvSpPr>
          <p:nvPr>
            <p:ph type="body" sz="quarter" idx="34" hasCustomPrompt="1"/>
          </p:nvPr>
        </p:nvSpPr>
        <p:spPr>
          <a:xfrm>
            <a:off x="2174400" y="3685984"/>
            <a:ext cx="2500012" cy="218691"/>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500" rtl="0" eaLnBrk="1" latinLnBrk="0" hangingPunct="1">
              <a:lnSpc>
                <a:spcPct val="120000"/>
              </a:lnSpc>
              <a:spcBef>
                <a:spcPts val="625"/>
              </a:spcBef>
              <a:spcAft>
                <a:spcPts val="0"/>
              </a:spcAft>
              <a:buClr>
                <a:schemeClr val="accent1"/>
              </a:buClr>
              <a:buFont typeface="Arial" panose="020B0604020202020204" pitchFamily="34" charset="0"/>
              <a:buNone/>
              <a:tabLst>
                <a:tab pos="541020" algn="l"/>
              </a:tabLst>
            </a:pPr>
            <a:r>
              <a:rPr lang="de-DE" dirty="0"/>
              <a:t>Universität Stuttgart</a:t>
            </a:r>
            <a:endParaRPr lang="de-DE" dirty="0"/>
          </a:p>
        </p:txBody>
      </p:sp>
      <p:sp>
        <p:nvSpPr>
          <p:cNvPr id="28" name="Abteilung Institut"/>
          <p:cNvSpPr>
            <a:spLocks noGrp="1"/>
          </p:cNvSpPr>
          <p:nvPr>
            <p:ph type="body" sz="quarter" idx="25" hasCustomPrompt="1"/>
          </p:nvPr>
        </p:nvSpPr>
        <p:spPr>
          <a:xfrm>
            <a:off x="2174400" y="3924929"/>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endParaRPr lang="de-DE" dirty="0"/>
          </a:p>
        </p:txBody>
      </p:sp>
      <p:sp>
        <p:nvSpPr>
          <p:cNvPr id="29" name="Adressfeld"/>
          <p:cNvSpPr>
            <a:spLocks noGrp="1"/>
          </p:cNvSpPr>
          <p:nvPr>
            <p:ph type="body" sz="quarter" idx="21" hasCustomPrompt="1"/>
          </p:nvPr>
        </p:nvSpPr>
        <p:spPr>
          <a:xfrm>
            <a:off x="2174400" y="4161183"/>
            <a:ext cx="3290054" cy="216000"/>
          </a:xfrm>
        </p:spPr>
        <p:txBody>
          <a:bodyPr/>
          <a:lstStyle>
            <a:lvl1pPr marL="0" indent="0">
              <a:buNone/>
              <a:defRPr sz="12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endParaRPr lang="de-DE" dirty="0"/>
          </a:p>
        </p:txBody>
      </p:sp>
    </p:spTree>
  </p:cSld>
  <p:clrMapOvr>
    <a:masterClrMapping/>
  </p:clrMapOvr>
  <p:hf hdr="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stitute_Schlussfolie blau">
    <p:bg>
      <p:bgPr>
        <a:blipFill>
          <a:blip r:embed="rId2" cstate="print"/>
          <a:stretch>
            <a:fillRect/>
          </a:stretch>
        </a:blipFill>
        <a:effectLst/>
      </p:bgPr>
    </p:bg>
    <p:spTree>
      <p:nvGrpSpPr>
        <p:cNvPr id="1" name=""/>
        <p:cNvGrpSpPr/>
        <p:nvPr/>
      </p:nvGrpSpPr>
      <p:grpSpPr>
        <a:xfrm>
          <a:off x="0" y="0"/>
          <a:ext cx="0" cy="0"/>
          <a:chOff x="0" y="0"/>
          <a:chExt cx="0" cy="0"/>
        </a:xfrm>
      </p:grpSpPr>
      <p:pic>
        <p:nvPicPr>
          <p:cNvPr id="14" name="Grafik 13"/>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8"/>
            <a:ext cx="2056867" cy="431998"/>
          </a:xfrm>
          <a:prstGeom prst="rect">
            <a:avLst/>
          </a:prstGeom>
        </p:spPr>
      </p:pic>
      <p:sp>
        <p:nvSpPr>
          <p:cNvPr id="17" name="Textplatzhalter 9"/>
          <p:cNvSpPr>
            <a:spLocks noGrp="1"/>
          </p:cNvSpPr>
          <p:nvPr>
            <p:ph type="body" sz="quarter" idx="13" hasCustomPrompt="1"/>
          </p:nvPr>
        </p:nvSpPr>
        <p:spPr>
          <a:xfrm>
            <a:off x="952451" y="648000"/>
            <a:ext cx="3561913" cy="483423"/>
          </a:xfrm>
        </p:spPr>
        <p:txBody>
          <a:bodyPr/>
          <a:lstStyle>
            <a:lvl1pPr marL="0" indent="0">
              <a:lnSpc>
                <a:spcPct val="100000"/>
              </a:lnSpc>
              <a:buFontTx/>
              <a:buNone/>
              <a:defRPr sz="1200">
                <a:solidFill>
                  <a:schemeClr val="bg1"/>
                </a:solidFill>
              </a:defRPr>
            </a:lvl1pPr>
          </a:lstStyle>
          <a:p>
            <a:pPr lvl="0"/>
            <a:r>
              <a:rPr lang="de-DE" dirty="0"/>
              <a:t>Institutsname max. 2-zeilig, bitte hier klicken und überschreiben</a:t>
            </a:r>
            <a:endParaRPr lang="de-DE" dirty="0"/>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580" indent="-273050" defTabSz="685800">
              <a:lnSpc>
                <a:spcPct val="120000"/>
              </a:lnSpc>
              <a:spcBef>
                <a:spcPts val="375"/>
              </a:spcBef>
              <a:buFont typeface="Arial" panose="020B0604020202020204" pitchFamily="34" charset="0"/>
              <a:buChar char="–"/>
              <a:defRPr sz="1800">
                <a:solidFill>
                  <a:schemeClr val="bg1"/>
                </a:solidFill>
              </a:defRPr>
            </a:lvl2pPr>
            <a:lvl3pPr marL="716280" indent="-266700" defTabSz="685800">
              <a:lnSpc>
                <a:spcPct val="120000"/>
              </a:lnSpc>
              <a:spcBef>
                <a:spcPts val="375"/>
              </a:spcBef>
              <a:buFont typeface="Arial" panose="020B0604020202020204" pitchFamily="34" charset="0"/>
              <a:buChar char="–"/>
              <a:defRPr sz="1800">
                <a:solidFill>
                  <a:schemeClr val="bg1"/>
                </a:solidFill>
              </a:defRPr>
            </a:lvl3pPr>
            <a:lvl4pPr marL="987425" indent="-271780"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020" algn="l"/>
              </a:tabLst>
            </a:pPr>
            <a:r>
              <a:rPr lang="de-DE" sz="2000" b="1" dirty="0">
                <a:solidFill>
                  <a:schemeClr val="bg1"/>
                </a:solidFill>
              </a:rPr>
              <a:t>Vielen Dank!</a:t>
            </a:r>
            <a:endParaRPr lang="de-DE" sz="2000" b="1" dirty="0">
              <a:solidFill>
                <a:schemeClr val="bg1"/>
              </a:solidFill>
            </a:endParaRPr>
          </a:p>
        </p:txBody>
      </p:sp>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dirty="0"/>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endParaRPr lang="de-DE" dirty="0"/>
          </a:p>
        </p:txBody>
      </p:sp>
      <p:sp>
        <p:nvSpPr>
          <p:cNvPr id="22" name="E-Mail"/>
          <p:cNvSpPr>
            <a:spLocks noGrp="1"/>
          </p:cNvSpPr>
          <p:nvPr>
            <p:ph type="body" sz="quarter" idx="31" hasCustomPrompt="1"/>
          </p:nvPr>
        </p:nvSpPr>
        <p:spPr>
          <a:xfrm>
            <a:off x="2174399" y="2749500"/>
            <a:ext cx="542646" cy="216482"/>
          </a:xfrm>
        </p:spPr>
        <p:txBody>
          <a:bodyPr/>
          <a:lstStyle>
            <a:lvl1pPr>
              <a:buFontTx/>
              <a:buNone/>
              <a:defRPr lang="de-DE" sz="1200" b="0" kern="1200" dirty="0" smtClean="0">
                <a:solidFill>
                  <a:schemeClr val="bg1"/>
                </a:solidFill>
                <a:latin typeface="+mn-lt"/>
                <a:ea typeface="+mn-ea"/>
                <a:cs typeface="+mn-cs"/>
              </a:defRPr>
            </a:lvl1pPr>
            <a:lvl2pPr>
              <a:defRPr lang="de-DE" sz="1200" b="0" kern="1200" dirty="0" smtClean="0">
                <a:solidFill>
                  <a:schemeClr val="tx1"/>
                </a:solidFill>
                <a:latin typeface="+mn-lt"/>
                <a:ea typeface="+mn-ea"/>
                <a:cs typeface="+mn-cs"/>
              </a:defRPr>
            </a:lvl2pPr>
            <a:lvl3pPr>
              <a:defRPr lang="de-DE" sz="1200" b="0" kern="1200" dirty="0" smtClean="0">
                <a:solidFill>
                  <a:schemeClr val="tx1"/>
                </a:solidFill>
                <a:latin typeface="+mn-lt"/>
                <a:ea typeface="+mn-ea"/>
                <a:cs typeface="+mn-cs"/>
              </a:defRPr>
            </a:lvl3pPr>
            <a:lvl4pPr>
              <a:defRPr lang="de-DE" sz="1200" b="0" kern="1200" dirty="0" smtClean="0">
                <a:solidFill>
                  <a:schemeClr val="tx1"/>
                </a:solidFill>
                <a:latin typeface="+mn-lt"/>
                <a:ea typeface="+mn-ea"/>
                <a:cs typeface="+mn-cs"/>
              </a:defRPr>
            </a:lvl4pPr>
            <a:lvl5pPr>
              <a:defRPr lang="de-DE" sz="1200" b="0" kern="1200" dirty="0">
                <a:solidFill>
                  <a:schemeClr val="tx1"/>
                </a:solidFill>
                <a:latin typeface="+mn-lt"/>
                <a:ea typeface="+mn-ea"/>
                <a:cs typeface="+mn-cs"/>
              </a:defRPr>
            </a:lvl5pPr>
          </a:lstStyle>
          <a:p>
            <a:pPr marL="0" lvl="0" indent="0" algn="l" defTabSz="571500" rtl="0" eaLnBrk="1" latinLnBrk="0" hangingPunct="1">
              <a:lnSpc>
                <a:spcPct val="120000"/>
              </a:lnSpc>
              <a:spcBef>
                <a:spcPts val="625"/>
              </a:spcBef>
              <a:buClr>
                <a:schemeClr val="accent1"/>
              </a:buClr>
              <a:buFont typeface="Arial" panose="020B0604020202020204" pitchFamily="34" charset="0"/>
              <a:buNone/>
            </a:pPr>
            <a:r>
              <a:rPr lang="de-DE" dirty="0"/>
              <a:t>E-Mail</a:t>
            </a:r>
            <a:endParaRPr lang="de-DE" dirty="0"/>
          </a:p>
        </p:txBody>
      </p:sp>
      <p:sp>
        <p:nvSpPr>
          <p:cNvPr id="23" name="Email Adresse"/>
          <p:cNvSpPr>
            <a:spLocks noGrp="1"/>
          </p:cNvSpPr>
          <p:nvPr>
            <p:ph type="body" sz="quarter" idx="26" hasCustomPrompt="1"/>
          </p:nvPr>
        </p:nvSpPr>
        <p:spPr>
          <a:xfrm>
            <a:off x="2717045" y="2749500"/>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endParaRPr lang="de-DE" dirty="0"/>
          </a:p>
        </p:txBody>
      </p:sp>
      <p:sp>
        <p:nvSpPr>
          <p:cNvPr id="24" name="Telefonnummer"/>
          <p:cNvSpPr>
            <a:spLocks noGrp="1"/>
          </p:cNvSpPr>
          <p:nvPr>
            <p:ph type="body" sz="quarter" idx="36" hasCustomPrompt="1"/>
          </p:nvPr>
        </p:nvSpPr>
        <p:spPr>
          <a:xfrm>
            <a:off x="2174399" y="2980868"/>
            <a:ext cx="1745931" cy="245786"/>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Telefon +49 (0) 711 685-</a:t>
            </a:r>
            <a:endParaRPr lang="de-DE" dirty="0"/>
          </a:p>
        </p:txBody>
      </p:sp>
      <p:sp>
        <p:nvSpPr>
          <p:cNvPr id="25" name="Durchwahl"/>
          <p:cNvSpPr>
            <a:spLocks noGrp="1"/>
          </p:cNvSpPr>
          <p:nvPr>
            <p:ph type="body" sz="quarter" idx="23" hasCustomPrompt="1"/>
          </p:nvPr>
        </p:nvSpPr>
        <p:spPr>
          <a:xfrm>
            <a:off x="3849580" y="2980868"/>
            <a:ext cx="649267" cy="245786"/>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endParaRPr lang="de-DE" dirty="0"/>
          </a:p>
        </p:txBody>
      </p:sp>
      <p:sp>
        <p:nvSpPr>
          <p:cNvPr id="26" name="www"/>
          <p:cNvSpPr>
            <a:spLocks noGrp="1"/>
          </p:cNvSpPr>
          <p:nvPr>
            <p:ph type="body" sz="quarter" idx="33" hasCustomPrompt="1"/>
          </p:nvPr>
        </p:nvSpPr>
        <p:spPr>
          <a:xfrm>
            <a:off x="2174400" y="3241540"/>
            <a:ext cx="364806"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www.</a:t>
            </a:r>
            <a:endParaRPr lang="de-DE" dirty="0"/>
          </a:p>
        </p:txBody>
      </p:sp>
      <p:sp>
        <p:nvSpPr>
          <p:cNvPr id="27" name="Webadresse"/>
          <p:cNvSpPr>
            <a:spLocks noGrp="1"/>
          </p:cNvSpPr>
          <p:nvPr>
            <p:ph type="body" sz="quarter" idx="24" hasCustomPrompt="1"/>
          </p:nvPr>
        </p:nvSpPr>
        <p:spPr>
          <a:xfrm>
            <a:off x="2539207" y="3241540"/>
            <a:ext cx="1838323" cy="238329"/>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endParaRPr lang="de-DE" dirty="0"/>
          </a:p>
        </p:txBody>
      </p:sp>
      <p:sp>
        <p:nvSpPr>
          <p:cNvPr id="28" name="Universität Stuttgart"/>
          <p:cNvSpPr>
            <a:spLocks noGrp="1"/>
          </p:cNvSpPr>
          <p:nvPr>
            <p:ph type="body" sz="quarter" idx="34" hasCustomPrompt="1"/>
          </p:nvPr>
        </p:nvSpPr>
        <p:spPr>
          <a:xfrm>
            <a:off x="2174399" y="3685984"/>
            <a:ext cx="2500012" cy="218691"/>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lvl="0" indent="0" algn="l" defTabSz="571500" rtl="0" eaLnBrk="1" latinLnBrk="0" hangingPunct="1">
              <a:lnSpc>
                <a:spcPct val="120000"/>
              </a:lnSpc>
              <a:spcBef>
                <a:spcPts val="625"/>
              </a:spcBef>
              <a:spcAft>
                <a:spcPts val="0"/>
              </a:spcAft>
              <a:buClr>
                <a:schemeClr val="accent1"/>
              </a:buClr>
              <a:buFont typeface="Arial" panose="020B0604020202020204" pitchFamily="34" charset="0"/>
              <a:buNone/>
              <a:tabLst>
                <a:tab pos="541020" algn="l"/>
              </a:tabLst>
            </a:pPr>
            <a:r>
              <a:rPr lang="de-DE" dirty="0"/>
              <a:t>Universität Stuttgart</a:t>
            </a:r>
            <a:endParaRPr lang="de-DE" dirty="0"/>
          </a:p>
        </p:txBody>
      </p:sp>
      <p:sp>
        <p:nvSpPr>
          <p:cNvPr id="29" name="Abteilung Institut"/>
          <p:cNvSpPr>
            <a:spLocks noGrp="1"/>
          </p:cNvSpPr>
          <p:nvPr>
            <p:ph type="body" sz="quarter" idx="25" hasCustomPrompt="1"/>
          </p:nvPr>
        </p:nvSpPr>
        <p:spPr>
          <a:xfrm>
            <a:off x="2174399" y="3924929"/>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Abteilung oder Institutsname</a:t>
            </a:r>
            <a:endParaRPr lang="de-DE" dirty="0"/>
          </a:p>
        </p:txBody>
      </p:sp>
      <p:sp>
        <p:nvSpPr>
          <p:cNvPr id="30" name="Adressfeld"/>
          <p:cNvSpPr>
            <a:spLocks noGrp="1"/>
          </p:cNvSpPr>
          <p:nvPr>
            <p:ph type="body" sz="quarter" idx="21" hasCustomPrompt="1"/>
          </p:nvPr>
        </p:nvSpPr>
        <p:spPr>
          <a:xfrm>
            <a:off x="2174399" y="4161183"/>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a:t>
            </a:r>
            <a:endParaRPr lang="de-DE" dirty="0"/>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Barrierefrei hellblau">
    <p:spTree>
      <p:nvGrpSpPr>
        <p:cNvPr id="1" name=""/>
        <p:cNvGrpSpPr/>
        <p:nvPr/>
      </p:nvGrpSpPr>
      <p:grpSpPr>
        <a:xfrm>
          <a:off x="0" y="0"/>
          <a:ext cx="0" cy="0"/>
          <a:chOff x="0" y="0"/>
          <a:chExt cx="0" cy="0"/>
        </a:xfrm>
      </p:grpSpPr>
      <p:pic>
        <p:nvPicPr>
          <p:cNvPr id="10" name="Grafik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8"/>
            <a:ext cx="2056867"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dirty="0"/>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1"/>
          </a:solidFill>
        </p:spPr>
        <p:txBody>
          <a:bodyPr wrap="square" lIns="0" tIns="0" rIns="0" bIns="1188000" anchor="b" anchorCtr="0">
            <a:noAutofit/>
          </a:bodyPr>
          <a:lstStyle>
            <a:lvl1pPr marL="0" indent="0" algn="l">
              <a:lnSpc>
                <a:spcPct val="90000"/>
              </a:lnSpc>
              <a:defRPr sz="2800" b="1" baseline="0">
                <a:solidFill>
                  <a:schemeClr val="bg1"/>
                </a:solidFill>
                <a:highlight>
                  <a:srgbClr val="000000"/>
                </a:highlight>
              </a:defRPr>
            </a:lvl1pPr>
          </a:lstStyle>
          <a:p>
            <a:r>
              <a:rPr lang="de-DE"/>
              <a:t>Barrierefreier  Titel – Text durch Klicken </a:t>
            </a:r>
            <a:br>
              <a:rPr lang="de-DE"/>
            </a:br>
            <a:r>
              <a:rPr lang="de-DE"/>
              <a:t>hinzufügen</a:t>
            </a:r>
            <a:endParaRPr lang="de-DE" dirty="0"/>
          </a:p>
        </p:txBody>
      </p:sp>
      <p:sp>
        <p:nvSpPr>
          <p:cNvPr id="3" name="Subtitle 2"/>
          <p:cNvSpPr>
            <a:spLocks noGrp="1"/>
          </p:cNvSpPr>
          <p:nvPr>
            <p:ph type="subTitle" idx="1" hasCustomPrompt="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highlight>
                  <a:srgbClr val="000000"/>
                </a:highligh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Text durch Klicken hinzufügen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a:t>Vorname </a:t>
            </a:r>
            <a:br>
              <a:rPr lang="de-DE" dirty="0"/>
            </a:br>
            <a:r>
              <a:rPr lang="de-DE" dirty="0"/>
              <a:t>Name</a:t>
            </a:r>
            <a:endParaRPr lang="de-DE" dirty="0"/>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Institute">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8"/>
            <a:ext cx="2056867" cy="431998"/>
          </a:xfrm>
          <a:prstGeom prst="rect">
            <a:avLst/>
          </a:prstGeom>
        </p:spPr>
      </p:pic>
      <p:sp>
        <p:nvSpPr>
          <p:cNvPr id="10" name="Textplatzhalter 9"/>
          <p:cNvSpPr>
            <a:spLocks noGrp="1"/>
          </p:cNvSpPr>
          <p:nvPr>
            <p:ph type="body" sz="quarter" idx="13" hasCustomPrompt="1"/>
          </p:nvPr>
        </p:nvSpPr>
        <p:spPr>
          <a:xfrm>
            <a:off x="952451" y="648000"/>
            <a:ext cx="3561913" cy="483423"/>
          </a:xfrm>
        </p:spPr>
        <p:txBody>
          <a:bodyPr/>
          <a:lstStyle>
            <a:lvl1pPr marL="0" indent="0">
              <a:lnSpc>
                <a:spcPct val="100000"/>
              </a:lnSpc>
              <a:buFontTx/>
              <a:buNone/>
              <a:defRPr sz="1200"/>
            </a:lvl1pPr>
          </a:lstStyle>
          <a:p>
            <a:pPr lvl="0"/>
            <a:r>
              <a:rPr lang="de-DE" dirty="0"/>
              <a:t>Institutsname max. 2-zeilig, bitte hier klicken und überschreiben</a:t>
            </a:r>
            <a:endParaRPr lang="de-DE" dirty="0"/>
          </a:p>
        </p:txBody>
      </p:sp>
      <p:sp>
        <p:nvSpPr>
          <p:cNvPr id="8"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dirty="0"/>
              <a:t>Bild durch Klicken auf Symbol hinzufügen</a:t>
            </a:r>
            <a:endParaRPr lang="en-US" dirty="0"/>
          </a:p>
        </p:txBody>
      </p:sp>
      <p:sp>
        <p:nvSpPr>
          <p:cNvPr id="12" name="Title 1"/>
          <p:cNvSpPr>
            <a:spLocks noGrp="1" noChangeAspect="1"/>
          </p:cNvSpPr>
          <p:nvPr>
            <p:ph type="ctrTitle" hasCustomPrompt="1"/>
          </p:nvPr>
        </p:nvSpPr>
        <p:spPr>
          <a:xfrm>
            <a:off x="4578969" y="1004400"/>
            <a:ext cx="4320000" cy="4320000"/>
          </a:xfrm>
          <a:prstGeom prst="ellipse">
            <a:avLst/>
          </a:prstGeom>
          <a:solidFill>
            <a:schemeClr val="accent1"/>
          </a:solidFill>
        </p:spPr>
        <p:txBody>
          <a:bodyPr wrap="square" lIns="0" tIns="0" rIns="0" bIns="1188000" anchor="b" anchorCtr="0">
            <a:noAutofit/>
          </a:bodyPr>
          <a:lstStyle>
            <a:lvl1pPr marL="0" indent="0" algn="l">
              <a:lnSpc>
                <a:spcPct val="90000"/>
              </a:lnSpc>
              <a:defRPr sz="2800" b="1" baseline="0">
                <a:solidFill>
                  <a:schemeClr val="tx1"/>
                </a:solidFill>
              </a:defRPr>
            </a:lvl1pPr>
          </a:lstStyle>
          <a:p>
            <a:r>
              <a:rPr lang="de-DE"/>
              <a:t>Titelfolie Institute – Text durch Klicken hinzufügen</a:t>
            </a:r>
            <a:endParaRPr lang="de-DE" dirty="0"/>
          </a:p>
        </p:txBody>
      </p:sp>
      <p:sp>
        <p:nvSpPr>
          <p:cNvPr id="13" name="Subtitle 2"/>
          <p:cNvSpPr>
            <a:spLocks noGrp="1"/>
          </p:cNvSpPr>
          <p:nvPr>
            <p:ph type="subTitle" idx="1" hasCustomPrompt="1"/>
          </p:nvPr>
        </p:nvSpPr>
        <p:spPr>
          <a:xfrm>
            <a:off x="5210138" y="3621600"/>
            <a:ext cx="3240688" cy="428400"/>
          </a:xfrm>
        </p:spPr>
        <p:txBody>
          <a:bodyPr lIns="0" tIns="0" rIns="0" bIns="0">
            <a:normAutofit/>
          </a:bodyPr>
          <a:lstStyle>
            <a:lvl1pPr marL="0" indent="0" algn="l">
              <a:lnSpc>
                <a:spcPct val="100000"/>
              </a:lnSpc>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Text durch Klicken hinzufügen</a:t>
            </a:r>
            <a:endParaRPr lang="de-DE" dirty="0"/>
          </a:p>
        </p:txBody>
      </p:sp>
      <p:sp>
        <p:nvSpPr>
          <p:cNvPr id="5" name="Bildplatzhalter 4"/>
          <p:cNvSpPr>
            <a:spLocks noGrp="1" noChangeAspect="1"/>
          </p:cNvSpPr>
          <p:nvPr>
            <p:ph type="pic" sz="quarter" idx="14" hasCustomPrompt="1"/>
          </p:nvPr>
        </p:nvSpPr>
        <p:spPr>
          <a:xfrm>
            <a:off x="7396488" y="4075200"/>
            <a:ext cx="1274400" cy="1274400"/>
          </a:xfrm>
          <a:prstGeom prst="ellipse">
            <a:avLst/>
          </a:prstGeom>
          <a:solidFill>
            <a:schemeClr val="bg1"/>
          </a:solidFill>
        </p:spPr>
        <p:txBody>
          <a:bodyPr/>
          <a:lstStyle>
            <a:lvl1pPr marL="0" indent="0">
              <a:buFontTx/>
              <a:buNone/>
              <a:defRPr sz="900" baseline="0"/>
            </a:lvl1pPr>
          </a:lstStyle>
          <a:p>
            <a:r>
              <a:rPr lang="de-DE" dirty="0" err="1"/>
              <a:t>Sublogo</a:t>
            </a:r>
            <a:r>
              <a:rPr lang="de-DE" dirty="0"/>
              <a:t> einfügen</a:t>
            </a:r>
            <a:endParaRPr lang="de-DE" dirty="0"/>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Institute 2">
    <p:spTree>
      <p:nvGrpSpPr>
        <p:cNvPr id="1" name=""/>
        <p:cNvGrpSpPr/>
        <p:nvPr/>
      </p:nvGrpSpPr>
      <p:grpSpPr>
        <a:xfrm>
          <a:off x="0" y="0"/>
          <a:ext cx="0" cy="0"/>
          <a:chOff x="0" y="0"/>
          <a:chExt cx="0" cy="0"/>
        </a:xfrm>
      </p:grpSpPr>
      <p:pic>
        <p:nvPicPr>
          <p:cNvPr id="11" name="Grafik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8"/>
            <a:ext cx="2056867" cy="431998"/>
          </a:xfrm>
          <a:prstGeom prst="rect">
            <a:avLst/>
          </a:prstGeom>
        </p:spPr>
      </p:pic>
      <p:sp>
        <p:nvSpPr>
          <p:cNvPr id="10" name="Textplatzhalter 9"/>
          <p:cNvSpPr>
            <a:spLocks noGrp="1"/>
          </p:cNvSpPr>
          <p:nvPr>
            <p:ph type="body" sz="quarter" idx="13" hasCustomPrompt="1"/>
          </p:nvPr>
        </p:nvSpPr>
        <p:spPr>
          <a:xfrm>
            <a:off x="952451" y="648000"/>
            <a:ext cx="3561913" cy="483423"/>
          </a:xfrm>
        </p:spPr>
        <p:txBody>
          <a:bodyPr/>
          <a:lstStyle>
            <a:lvl1pPr marL="0" indent="0">
              <a:lnSpc>
                <a:spcPct val="100000"/>
              </a:lnSpc>
              <a:buFontTx/>
              <a:buNone/>
              <a:defRPr sz="1200"/>
            </a:lvl1pPr>
          </a:lstStyle>
          <a:p>
            <a:pPr lvl="0"/>
            <a:r>
              <a:rPr lang="de-DE" dirty="0"/>
              <a:t>Institutsname max. 2-zeilig, bitte hier klicken und überschreiben</a:t>
            </a:r>
            <a:endParaRPr lang="de-DE" dirty="0"/>
          </a:p>
        </p:txBody>
      </p:sp>
      <p:sp>
        <p:nvSpPr>
          <p:cNvPr id="9" name="Bildplatzhalter 8"/>
          <p:cNvSpPr>
            <a:spLocks noGrp="1"/>
          </p:cNvSpPr>
          <p:nvPr>
            <p:ph type="pic" sz="quarter" idx="10"/>
          </p:nvPr>
        </p:nvSpPr>
        <p:spPr>
          <a:xfrm>
            <a:off x="0" y="1407601"/>
            <a:ext cx="9144000" cy="3672000"/>
          </a:xfrm>
          <a:solidFill>
            <a:schemeClr val="bg1">
              <a:lumMod val="85000"/>
            </a:schemeClr>
          </a:solidFill>
        </p:spPr>
        <p:txBody>
          <a:bodyPr lIns="72000"/>
          <a:lstStyle>
            <a:lvl1pPr marL="0" indent="0">
              <a:buNone/>
              <a:defRPr/>
            </a:lvl1pPr>
          </a:lstStyle>
          <a:p>
            <a:r>
              <a:rPr lang="de-DE"/>
              <a:t>Bild durch Klicken auf Symbol hinzufügen</a:t>
            </a:r>
            <a:endParaRPr lang="en-US" dirty="0"/>
          </a:p>
        </p:txBody>
      </p:sp>
      <p:sp>
        <p:nvSpPr>
          <p:cNvPr id="2" name="Title 1"/>
          <p:cNvSpPr>
            <a:spLocks noGrp="1" noChangeAspect="1"/>
          </p:cNvSpPr>
          <p:nvPr>
            <p:ph type="ctrTitle" hasCustomPrompt="1"/>
          </p:nvPr>
        </p:nvSpPr>
        <p:spPr>
          <a:xfrm>
            <a:off x="4970585" y="1004399"/>
            <a:ext cx="3911553" cy="3911553"/>
          </a:xfrm>
          <a:prstGeom prst="ellipse">
            <a:avLst/>
          </a:prstGeom>
          <a:solidFill>
            <a:schemeClr val="accent1"/>
          </a:solidFill>
        </p:spPr>
        <p:txBody>
          <a:bodyPr wrap="square" lIns="0" tIns="0" rIns="0" bIns="1188000" anchor="b" anchorCtr="0">
            <a:noAutofit/>
          </a:bodyPr>
          <a:lstStyle>
            <a:lvl1pPr marL="0" indent="0" algn="l">
              <a:lnSpc>
                <a:spcPct val="90000"/>
              </a:lnSpc>
              <a:defRPr sz="2500" b="1" baseline="0">
                <a:solidFill>
                  <a:schemeClr val="tx1"/>
                </a:solidFill>
              </a:defRPr>
            </a:lvl1pPr>
          </a:lstStyle>
          <a:p>
            <a:r>
              <a:rPr lang="de-DE"/>
              <a:t>Titelfolie 2 Institute – Text durch Klicken hinzufügen</a:t>
            </a:r>
            <a:endParaRPr lang="de-DE" dirty="0"/>
          </a:p>
        </p:txBody>
      </p:sp>
      <p:sp>
        <p:nvSpPr>
          <p:cNvPr id="3" name="Subtitle 2"/>
          <p:cNvSpPr>
            <a:spLocks noGrp="1"/>
          </p:cNvSpPr>
          <p:nvPr>
            <p:ph type="subTitle" idx="1" hasCustomPrompt="1"/>
          </p:nvPr>
        </p:nvSpPr>
        <p:spPr>
          <a:xfrm>
            <a:off x="5560887" y="3248562"/>
            <a:ext cx="2898507" cy="428400"/>
          </a:xfrm>
        </p:spPr>
        <p:txBody>
          <a:bodyPr lIns="0" tIns="0" rIns="0" bIns="0">
            <a:normAutofit/>
          </a:bodyPr>
          <a:lstStyle>
            <a:lvl1pPr marL="0" indent="0" algn="l">
              <a:lnSpc>
                <a:spcPct val="100000"/>
              </a:lnSpc>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Untertitel Text durch Klicken hinzufügen</a:t>
            </a:r>
            <a:endParaRPr lang="de-DE" dirty="0"/>
          </a:p>
        </p:txBody>
      </p:sp>
      <p:sp>
        <p:nvSpPr>
          <p:cNvPr id="7" name="Bildplatzhalter 6"/>
          <p:cNvSpPr>
            <a:spLocks noGrp="1" noChangeAspect="1"/>
          </p:cNvSpPr>
          <p:nvPr>
            <p:ph type="pic" sz="quarter" idx="14" hasCustomPrompt="1"/>
          </p:nvPr>
        </p:nvSpPr>
        <p:spPr>
          <a:xfrm>
            <a:off x="7253288" y="5256213"/>
            <a:ext cx="1422400" cy="304800"/>
          </a:xfrm>
        </p:spPr>
        <p:txBody>
          <a:bodyPr/>
          <a:lstStyle>
            <a:lvl1pPr marL="0" indent="0">
              <a:buFontTx/>
              <a:buNone/>
              <a:defRPr sz="1100" baseline="0"/>
            </a:lvl1pPr>
          </a:lstStyle>
          <a:p>
            <a:r>
              <a:rPr lang="de-DE" dirty="0" err="1"/>
              <a:t>Sublogo</a:t>
            </a:r>
            <a:r>
              <a:rPr lang="de-DE" dirty="0"/>
              <a:t> einfügen</a:t>
            </a:r>
            <a:endParaRPr lang="de-DE" dirty="0"/>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Titel 8"/>
          <p:cNvSpPr>
            <a:spLocks noGrp="1"/>
          </p:cNvSpPr>
          <p:nvPr>
            <p:ph type="title"/>
          </p:nvPr>
        </p:nvSpPr>
        <p:spPr/>
        <p:txBody>
          <a:bodyPr/>
          <a:lstStyle/>
          <a:p>
            <a:r>
              <a:rPr lang="de-DE" dirty="0"/>
              <a:t>Titelmasterformat durch Klicken bearbeiten</a:t>
            </a:r>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endParaRPr lang="de-DE" dirty="0"/>
          </a:p>
        </p:txBody>
      </p:sp>
      <p:sp>
        <p:nvSpPr>
          <p:cNvPr id="3" name="Content Placeholder 2"/>
          <p:cNvSpPr>
            <a:spLocks noGrp="1"/>
          </p:cNvSpPr>
          <p:nvPr>
            <p:ph idx="1" hasCustomPrompt="1"/>
          </p:nvPr>
        </p:nvSpPr>
        <p:spPr/>
        <p:txBody>
          <a:body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de-DE" dirty="0"/>
          </a:p>
        </p:txBody>
      </p:sp>
      <p:sp>
        <p:nvSpPr>
          <p:cNvPr id="2" name="Datumsplatzhalter 1"/>
          <p:cNvSpPr>
            <a:spLocks noGrp="1"/>
          </p:cNvSpPr>
          <p:nvPr>
            <p:ph type="dt" sz="half" idx="14"/>
          </p:nvPr>
        </p:nvSpPr>
        <p:spPr/>
        <p:txBody>
          <a:bodyPr/>
          <a:lstStyle/>
          <a:p>
            <a:fld id="{BB962C8B-B14F-4D97-AF65-F5344CB8AC3E}" type="datetime1">
              <a:rPr lang="en-US"/>
            </a:fld>
            <a:endParaRPr lang="de-DE"/>
          </a:p>
        </p:txBody>
      </p:sp>
      <p:sp>
        <p:nvSpPr>
          <p:cNvPr id="7" name="Fußzeilenplatzhalter 6"/>
          <p:cNvSpPr>
            <a:spLocks noGrp="1"/>
          </p:cNvSpPr>
          <p:nvPr>
            <p:ph type="ftr" sz="quarter" idx="15"/>
          </p:nvPr>
        </p:nvSpPr>
        <p:spPr/>
        <p:txBody>
          <a:bodyPr/>
          <a:lstStyle/>
          <a:p>
            <a:r>
              <a:rPr lang="en-US"/>
              <a:t>Foundation Models</a:t>
            </a:r>
            <a:endParaRPr lang="en-US" dirty="0"/>
          </a:p>
        </p:txBody>
      </p:sp>
      <p:sp>
        <p:nvSpPr>
          <p:cNvPr id="10" name="Foliennummernplatzhalter 9"/>
          <p:cNvSpPr>
            <a:spLocks noGrp="1"/>
          </p:cNvSpPr>
          <p:nvPr>
            <p:ph type="sldNum" sz="quarter" idx="16"/>
          </p:nvPr>
        </p:nvSpPr>
        <p:spPr/>
        <p:txBody>
          <a:bodyPr/>
          <a:lstStyle/>
          <a:p>
            <a:fld id="{9E82CC3C-1DC0-4FDA-9590-6CC506AB67F8}" type="slidenum">
              <a:rPr lang="en-US" smtClean="0"/>
            </a:fld>
            <a:endParaRPr lang="en-US" dirty="0"/>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Kap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Kapitel</a:t>
            </a:r>
            <a:endParaRPr lang="de-DE" dirty="0"/>
          </a:p>
        </p:txBody>
      </p:sp>
      <p:sp>
        <p:nvSpPr>
          <p:cNvPr id="2" name="Title 1"/>
          <p:cNvSpPr>
            <a:spLocks noGrp="1"/>
          </p:cNvSpPr>
          <p:nvPr>
            <p:ph type="title"/>
          </p:nvPr>
        </p:nvSpPr>
        <p:spPr>
          <a:xfrm>
            <a:off x="2422800" y="900000"/>
            <a:ext cx="4118110" cy="1360800"/>
          </a:xfrm>
        </p:spPr>
        <p:txBody>
          <a:bodyPr anchor="t" anchorCtr="0"/>
          <a:lstStyle>
            <a:lvl1pPr>
              <a:defRPr sz="3200"/>
            </a:lvl1pPr>
          </a:lstStyle>
          <a:p>
            <a:r>
              <a:rPr lang="de-DE"/>
              <a:t>Titelmasterformat durch Klicken bearbeiten</a:t>
            </a:r>
            <a:endParaRPr lang="de-DE" dirty="0"/>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Unterkapitel</a:t>
            </a:r>
            <a:endParaRPr lang="de-DE" dirty="0"/>
          </a:p>
        </p:txBody>
      </p:sp>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dirty="0"/>
              <a:t>Titelmasterformat durch Klicken bearbeiten</a:t>
            </a:r>
            <a:endParaRPr lang="de-DE" dirty="0"/>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5" name="object 2"/>
          <p:cNvSpPr/>
          <p:nvPr userDrawn="1"/>
        </p:nvSpPr>
        <p:spPr>
          <a:xfrm>
            <a:off x="410148" y="-9141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a:solidFill>
                  <a:srgbClr val="BFBFBF"/>
                </a:solidFill>
                <a:latin typeface="Arial" panose="020B0604020202020204"/>
                <a:cs typeface="Arial" panose="020B0604020202020204"/>
              </a:rPr>
              <a:t>„</a:t>
            </a:r>
            <a:endParaRPr lang="de-DE" sz="20000" dirty="0">
              <a:latin typeface="Arial" panose="020B0604020202020204"/>
              <a:cs typeface="Arial" panose="020B0604020202020204"/>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a:t>Zitat durch Klicken hinzufügen</a:t>
            </a:r>
            <a:endParaRPr lang="de-DE" dirty="0"/>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a:t>Name</a:t>
            </a:r>
            <a:endParaRPr lang="de-DE" dirty="0"/>
          </a:p>
        </p:txBody>
      </p:sp>
      <p:sp>
        <p:nvSpPr>
          <p:cNvPr id="8" name="Datumsplatzhalter 7"/>
          <p:cNvSpPr>
            <a:spLocks noGrp="1"/>
          </p:cNvSpPr>
          <p:nvPr>
            <p:ph type="dt" sz="half" idx="15"/>
          </p:nvPr>
        </p:nvSpPr>
        <p:spPr/>
        <p:txBody>
          <a:bodyPr/>
          <a:lstStyle/>
          <a:p>
            <a:fld id="{BB962C8B-B14F-4D97-AF65-F5344CB8AC3E}" type="datetime1">
              <a:rPr lang="en-US"/>
            </a:fld>
            <a:endParaRPr lang="de-DE"/>
          </a:p>
        </p:txBody>
      </p:sp>
      <p:sp>
        <p:nvSpPr>
          <p:cNvPr id="10" name="Fußzeilenplatzhalter 9"/>
          <p:cNvSpPr>
            <a:spLocks noGrp="1"/>
          </p:cNvSpPr>
          <p:nvPr>
            <p:ph type="ftr" sz="quarter" idx="16"/>
          </p:nvPr>
        </p:nvSpPr>
        <p:spPr/>
        <p:txBody>
          <a:bodyPr/>
          <a:lstStyle/>
          <a:p>
            <a:r>
              <a:rPr lang="en-US"/>
              <a:t>Foundation Models</a:t>
            </a:r>
            <a:endParaRPr lang="en-US" dirty="0"/>
          </a:p>
        </p:txBody>
      </p:sp>
      <p:sp>
        <p:nvSpPr>
          <p:cNvPr id="12" name="Foliennummernplatzhalter 11"/>
          <p:cNvSpPr>
            <a:spLocks noGrp="1"/>
          </p:cNvSpPr>
          <p:nvPr>
            <p:ph type="sldNum" sz="quarter" idx="17"/>
          </p:nvPr>
        </p:nvSpPr>
        <p:spPr/>
        <p:txBody>
          <a:bodyPr/>
          <a:lstStyle/>
          <a:p>
            <a:fld id="{9E82CC3C-1DC0-4FDA-9590-6CC506AB67F8}" type="slidenum">
              <a:rPr lang="en-US" smtClean="0"/>
            </a:fld>
            <a:endParaRPr lang="en-US" dirty="0"/>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b">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468313" y="1598400"/>
            <a:ext cx="8207375" cy="3492500"/>
          </a:xfrm>
          <a:prstGeom prst="rect">
            <a:avLst/>
          </a:prstGeom>
        </p:spPr>
        <p:txBody>
          <a:bodyPr vert="horz" lIns="0" tIns="0" rIns="0" bIns="0" rtlCol="0">
            <a:noAutofit/>
          </a:bodyPr>
          <a:lstStyle/>
          <a:p>
            <a:pPr lvl="0"/>
            <a:r>
              <a:rPr lang="de-DE" dirty="0"/>
              <a:t>Textmasterformat bearbeiten</a:t>
            </a:r>
            <a:endParaRPr lang="de-DE" dirty="0"/>
          </a:p>
          <a:p>
            <a:pPr lvl="1"/>
            <a:r>
              <a:rPr lang="de-DE" dirty="0"/>
              <a:t>Zweite Ebene</a:t>
            </a:r>
            <a:endParaRPr lang="de-DE" dirty="0"/>
          </a:p>
          <a:p>
            <a:pPr lvl="2"/>
            <a:r>
              <a:rPr lang="de-DE" dirty="0"/>
              <a:t>Dritte Ebene</a:t>
            </a:r>
            <a:endParaRPr lang="de-DE" dirty="0"/>
          </a:p>
          <a:p>
            <a:pPr lvl="3"/>
            <a:r>
              <a:rPr lang="de-DE" dirty="0"/>
              <a:t>Vierte Ebene</a:t>
            </a:r>
            <a:endParaRPr lang="de-DE" dirty="0"/>
          </a:p>
          <a:p>
            <a:pPr lvl="4"/>
            <a:r>
              <a:rPr lang="de-DE" dirty="0"/>
              <a:t>Fünfte Ebene</a:t>
            </a:r>
            <a:endParaRPr lang="en-US" dirty="0"/>
          </a:p>
        </p:txBody>
      </p:sp>
      <p:sp>
        <p:nvSpPr>
          <p:cNvPr id="4" name="Date Placeholder 3"/>
          <p:cNvSpPr>
            <a:spLocks noGrp="1"/>
          </p:cNvSpPr>
          <p:nvPr>
            <p:ph type="dt" sz="half" idx="2"/>
          </p:nvPr>
        </p:nvSpPr>
        <p:spPr>
          <a:xfrm>
            <a:off x="7754400" y="5418000"/>
            <a:ext cx="532800" cy="126000"/>
          </a:xfrm>
          <a:prstGeom prst="rect">
            <a:avLst/>
          </a:prstGeom>
        </p:spPr>
        <p:txBody>
          <a:bodyPr vert="horz" lIns="0" tIns="0" rIns="0" bIns="0" rtlCol="0" anchor="t" anchorCtr="0">
            <a:spAutoFit/>
          </a:bodyPr>
          <a:lstStyle>
            <a:lvl1pPr>
              <a:defRPr lang="en-US" sz="800" smtClean="0"/>
            </a:lvl1pPr>
          </a:lstStyle>
          <a:p>
            <a:fld id="{BB962C8B-B14F-4D97-AF65-F5344CB8AC3E}" type="datetime1">
              <a:rPr lang="en-US"/>
            </a:fld>
            <a:endParaRPr lang="de-DE"/>
          </a:p>
        </p:txBody>
      </p:sp>
      <p:sp>
        <p:nvSpPr>
          <p:cNvPr id="5" name="Footer Placeholder 4"/>
          <p:cNvSpPr>
            <a:spLocks noGrp="1"/>
          </p:cNvSpPr>
          <p:nvPr>
            <p:ph type="ftr" sz="quarter" idx="3"/>
          </p:nvPr>
        </p:nvSpPr>
        <p:spPr>
          <a:xfrm>
            <a:off x="466725" y="5418000"/>
            <a:ext cx="6063501" cy="126000"/>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dirty="0" err="1"/>
              <a:t>Foundation Models</a:t>
            </a:r>
            <a:endParaRPr lang="en-US" dirty="0"/>
          </a:p>
        </p:txBody>
      </p:sp>
      <p:sp>
        <p:nvSpPr>
          <p:cNvPr id="6" name="Slide Number Placeholder 5"/>
          <p:cNvSpPr>
            <a:spLocks noGrp="1"/>
          </p:cNvSpPr>
          <p:nvPr>
            <p:ph type="sldNum" sz="quarter" idx="4"/>
          </p:nvPr>
        </p:nvSpPr>
        <p:spPr>
          <a:xfrm>
            <a:off x="8539200" y="5418000"/>
            <a:ext cx="223200" cy="126000"/>
          </a:xfrm>
          <a:prstGeom prst="rect">
            <a:avLst/>
          </a:prstGeom>
        </p:spPr>
        <p:txBody>
          <a:bodyPr vert="horz" lIns="0" tIns="0" rIns="0" bIns="0" rtlCol="0" anchor="t" anchorCtr="0">
            <a:spAutoFit/>
          </a:bodyPr>
          <a:lstStyle>
            <a:lvl1pPr algn="l">
              <a:defRPr sz="800">
                <a:solidFill>
                  <a:schemeClr val="tx1"/>
                </a:solidFill>
              </a:defRPr>
            </a:lvl1pPr>
          </a:lstStyle>
          <a:p>
            <a:fld id="{9E82CC3C-1DC0-4FDA-9590-6CC506AB67F8}"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680"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53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7255" indent="-17653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xml"/><Relationship Id="rId2" Type="http://schemas.openxmlformats.org/officeDocument/2006/relationships/image" Target="../media/image20.png"/><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28.png"/><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30.png"/><Relationship Id="rId1" Type="http://schemas.openxmlformats.org/officeDocument/2006/relationships/image" Target="../media/image2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6.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42.png"/><Relationship Id="rId1" Type="http://schemas.openxmlformats.org/officeDocument/2006/relationships/image" Target="../media/image41.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A wireframe of a brain&#10;&#10;Description automatically generated"/>
          <p:cNvPicPr>
            <a:picLocks noGrp="1" noChangeAspect="1"/>
          </p:cNvPicPr>
          <p:nvPr>
            <p:ph type="pic" sz="quarter" idx="10"/>
          </p:nvPr>
        </p:nvPicPr>
        <p:blipFill rotWithShape="1">
          <a:blip r:embed="rId1"/>
          <a:srcRect l="-103" t="9147" r="103" b="28259"/>
          <a:stretch>
            <a:fillRect/>
          </a:stretch>
        </p:blipFill>
        <p:spPr>
          <a:xfrm>
            <a:off x="-635" y="929005"/>
            <a:ext cx="9144635" cy="4787900"/>
          </a:xfrm>
        </p:spPr>
      </p:pic>
      <p:sp>
        <p:nvSpPr>
          <p:cNvPr id="3" name="Titel 2"/>
          <p:cNvSpPr>
            <a:spLocks noGrp="1"/>
          </p:cNvSpPr>
          <p:nvPr>
            <p:ph type="ctrTitle"/>
          </p:nvPr>
        </p:nvSpPr>
        <p:spPr/>
        <p:txBody>
          <a:bodyPr/>
          <a:lstStyle/>
          <a:p>
            <a:r>
              <a:rPr lang="de-DE" sz="2400" b="0" dirty="0" err="1">
                <a:ea typeface="+mj-lt"/>
                <a:cs typeface="+mj-lt"/>
              </a:rPr>
              <a:t>Investigating</a:t>
            </a:r>
            <a:r>
              <a:rPr lang="de-DE" sz="2400" b="0" dirty="0">
                <a:ea typeface="+mj-lt"/>
                <a:cs typeface="+mj-lt"/>
              </a:rPr>
              <a:t> Visual </a:t>
            </a:r>
            <a:r>
              <a:rPr lang="de-DE" sz="2400" b="0" dirty="0" err="1">
                <a:ea typeface="+mj-lt"/>
                <a:cs typeface="+mj-lt"/>
              </a:rPr>
              <a:t>Foundation</a:t>
            </a:r>
            <a:r>
              <a:rPr lang="de-DE" sz="2400" b="0" dirty="0">
                <a:ea typeface="+mj-lt"/>
                <a:cs typeface="+mj-lt"/>
              </a:rPr>
              <a:t> Model </a:t>
            </a:r>
            <a:r>
              <a:rPr lang="de-DE" sz="2400" b="0" dirty="0" err="1">
                <a:ea typeface="+mj-lt"/>
                <a:cs typeface="+mj-lt"/>
              </a:rPr>
              <a:t>Embedding</a:t>
            </a:r>
            <a:r>
              <a:rPr lang="en-US" altLang="de-DE" sz="2400" b="0" dirty="0" err="1">
                <a:ea typeface="+mj-lt"/>
                <a:cs typeface="+mj-lt"/>
              </a:rPr>
              <a:t>s</a:t>
            </a:r>
            <a:endParaRPr lang="en-US" altLang="de-DE" sz="2400" b="0" dirty="0" err="1">
              <a:ea typeface="+mj-lt"/>
              <a:cs typeface="+mj-lt"/>
            </a:endParaRPr>
          </a:p>
        </p:txBody>
      </p:sp>
      <p:sp>
        <p:nvSpPr>
          <p:cNvPr id="7" name="Untertitel 6"/>
          <p:cNvSpPr>
            <a:spLocks noGrp="1"/>
          </p:cNvSpPr>
          <p:nvPr>
            <p:ph type="subTitle" idx="1"/>
          </p:nvPr>
        </p:nvSpPr>
        <p:spPr/>
        <p:txBody>
          <a:bodyPr vert="horz" lIns="0" tIns="0" rIns="0" bIns="0" rtlCol="0" anchor="t">
            <a:normAutofit/>
          </a:bodyPr>
          <a:lstStyle/>
          <a:p>
            <a:r>
              <a:rPr lang="de-DE" dirty="0">
                <a:cs typeface="Arial" panose="020B0604020202020204"/>
              </a:rPr>
              <a:t>Course: </a:t>
            </a:r>
            <a:r>
              <a:rPr lang="de-DE" dirty="0" err="1">
                <a:cs typeface="Arial" panose="020B0604020202020204"/>
              </a:rPr>
              <a:t>Foundation</a:t>
            </a:r>
            <a:r>
              <a:rPr lang="de-DE" dirty="0">
                <a:cs typeface="Arial" panose="020B0604020202020204"/>
              </a:rPr>
              <a:t> Models</a:t>
            </a:r>
            <a:endParaRPr lang="de-DE" dirty="0"/>
          </a:p>
        </p:txBody>
      </p:sp>
      <p:sp>
        <p:nvSpPr>
          <p:cNvPr id="9" name="Textplatzhalter 8"/>
          <p:cNvSpPr>
            <a:spLocks noGrp="1"/>
          </p:cNvSpPr>
          <p:nvPr>
            <p:ph type="body" sz="quarter" idx="11"/>
          </p:nvPr>
        </p:nvSpPr>
        <p:spPr/>
        <p:txBody>
          <a:bodyPr/>
          <a:lstStyle/>
          <a:p>
            <a:r>
              <a:rPr lang="de-DE" sz="1100" err="1">
                <a:cs typeface="Arial" panose="020B0604020202020204"/>
              </a:rPr>
              <a:t>Ashwin</a:t>
            </a:r>
            <a:r>
              <a:rPr lang="de-DE" sz="1100" dirty="0">
                <a:cs typeface="Arial" panose="020B0604020202020204"/>
              </a:rPr>
              <a:t> </a:t>
            </a:r>
            <a:r>
              <a:rPr lang="de-DE" sz="1100" err="1">
                <a:cs typeface="Arial" panose="020B0604020202020204"/>
              </a:rPr>
              <a:t>Murali</a:t>
            </a:r>
            <a:endParaRPr lang="de-DE" sz="1100">
              <a:cs typeface="Arial" panose="020B0604020202020204"/>
            </a:endParaRPr>
          </a:p>
          <a:p>
            <a:r>
              <a:rPr lang="de-DE" sz="1100" dirty="0" err="1">
                <a:cs typeface="Arial" panose="020B0604020202020204"/>
              </a:rPr>
              <a:t>Namrata</a:t>
            </a:r>
            <a:r>
              <a:rPr lang="de-DE" sz="1100" dirty="0">
                <a:cs typeface="Arial" panose="020B0604020202020204"/>
              </a:rPr>
              <a:t> </a:t>
            </a:r>
            <a:r>
              <a:rPr lang="de-DE" sz="1100" dirty="0" err="1">
                <a:cs typeface="Arial" panose="020B0604020202020204"/>
              </a:rPr>
              <a:t>Jangid</a:t>
            </a:r>
            <a:endParaRPr lang="de-DE" sz="1100">
              <a:cs typeface="Arial"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a:t>Patch Matching using DINOv2 Embeddings</a:t>
            </a:r>
            <a:endParaRPr lang="en-US" altLang="en-GB"/>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8" name="Content Placeholder 7"/>
          <p:cNvPicPr>
            <a:picLocks noGrp="1" noChangeAspect="1"/>
          </p:cNvPicPr>
          <p:nvPr>
            <p:ph idx="1"/>
          </p:nvPr>
        </p:nvPicPr>
        <p:blipFill>
          <a:blip r:embed="rId1"/>
          <a:stretch>
            <a:fillRect/>
          </a:stretch>
        </p:blipFill>
        <p:spPr>
          <a:xfrm>
            <a:off x="466725" y="1613535"/>
            <a:ext cx="2942590" cy="2628265"/>
          </a:xfrm>
          <a:prstGeom prst="rect">
            <a:avLst/>
          </a:prstGeom>
        </p:spPr>
      </p:pic>
      <p:pic>
        <p:nvPicPr>
          <p:cNvPr id="9" name="Picture 8"/>
          <p:cNvPicPr>
            <a:picLocks noChangeAspect="1"/>
          </p:cNvPicPr>
          <p:nvPr/>
        </p:nvPicPr>
        <p:blipFill>
          <a:blip r:embed="rId2"/>
          <a:stretch>
            <a:fillRect/>
          </a:stretch>
        </p:blipFill>
        <p:spPr>
          <a:xfrm>
            <a:off x="5105400" y="1613535"/>
            <a:ext cx="2942590" cy="2628265"/>
          </a:xfrm>
          <a:prstGeom prst="rect">
            <a:avLst/>
          </a:prstGeom>
        </p:spPr>
      </p:pic>
      <p:sp>
        <p:nvSpPr>
          <p:cNvPr id="10" name="Text Box 9"/>
          <p:cNvSpPr txBox="1"/>
          <p:nvPr/>
        </p:nvSpPr>
        <p:spPr>
          <a:xfrm>
            <a:off x="2480945" y="4594225"/>
            <a:ext cx="3004820" cy="471805"/>
          </a:xfrm>
          <a:prstGeom prst="rect">
            <a:avLst/>
          </a:prstGeom>
          <a:noFill/>
        </p:spPr>
        <p:txBody>
          <a:bodyPr wrap="none" lIns="0" tIns="0" rIns="0" bIns="0" rtlCol="0">
            <a:noAutofit/>
          </a:bodyPr>
          <a:lstStyle/>
          <a:p>
            <a:pPr indent="0" algn="l">
              <a:buClr>
                <a:schemeClr val="accent1"/>
              </a:buClr>
              <a:buFont typeface="Arial" panose="020B0604020202020204" pitchFamily="34" charset="0"/>
              <a:buNone/>
            </a:pPr>
            <a:r>
              <a:rPr lang="en-US" sz="1600" dirty="0"/>
              <a:t>Cosine Similarity	: 0.15</a:t>
            </a:r>
            <a:endParaRPr lang="en-US" sz="1600" dirty="0"/>
          </a:p>
          <a:p>
            <a:pPr indent="0" algn="l">
              <a:buClr>
                <a:schemeClr val="accent1"/>
              </a:buClr>
              <a:buFont typeface="Arial" panose="020B0604020202020204" pitchFamily="34" charset="0"/>
              <a:buNone/>
            </a:pPr>
            <a:r>
              <a:rPr lang="en-US" sz="1600" dirty="0"/>
              <a:t>Euclidean Distance	: 27.26</a:t>
            </a:r>
            <a:endParaRPr lang="en-US" sz="1600" dirty="0"/>
          </a:p>
        </p:txBody>
      </p:sp>
      <p:sp>
        <p:nvSpPr>
          <p:cNvPr id="12" name="Text Box 11"/>
          <p:cNvSpPr txBox="1"/>
          <p:nvPr/>
        </p:nvSpPr>
        <p:spPr>
          <a:xfrm>
            <a:off x="3959225" y="2712720"/>
            <a:ext cx="596265" cy="430530"/>
          </a:xfrm>
          <a:prstGeom prst="rect">
            <a:avLst/>
          </a:prstGeom>
          <a:solidFill>
            <a:srgbClr val="FF0000"/>
          </a:solidFill>
          <a:ln>
            <a:solidFill>
              <a:schemeClr val="tx2"/>
            </a:solidFill>
          </a:ln>
        </p:spPr>
        <p:txBody>
          <a:bodyPr wrap="square" lIns="0" tIns="0" rIns="0" bIns="0" rtlCol="0" anchor="t">
            <a:spAutoFit/>
          </a:bodyPr>
          <a:lstStyle/>
          <a:p>
            <a:pPr indent="0">
              <a:buClr>
                <a:schemeClr val="accent1"/>
              </a:buClr>
              <a:buFont typeface="Arial" panose="020B0604020202020204" pitchFamily="34" charset="0"/>
              <a:buNone/>
            </a:pPr>
            <a:r>
              <a:rPr 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19" name="Text Box 18"/>
          <p:cNvSpPr txBox="1"/>
          <p:nvPr/>
        </p:nvSpPr>
        <p:spPr>
          <a:xfrm>
            <a:off x="1433830" y="1336040"/>
            <a:ext cx="72771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200" dirty="0"/>
              <a:t>Kangaroo</a:t>
            </a:r>
            <a:endParaRPr lang="en-US" sz="1200" dirty="0"/>
          </a:p>
        </p:txBody>
      </p:sp>
      <p:sp>
        <p:nvSpPr>
          <p:cNvPr id="14" name="Text Box 13"/>
          <p:cNvSpPr txBox="1"/>
          <p:nvPr/>
        </p:nvSpPr>
        <p:spPr>
          <a:xfrm>
            <a:off x="6310630" y="1336040"/>
            <a:ext cx="532765"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200" dirty="0"/>
              <a:t>Pizza</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a:t>Patch Matching using DINOv2 Embeddings</a:t>
            </a:r>
            <a:endParaRPr lang="en-US" altLang="en-GB"/>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sp>
        <p:nvSpPr>
          <p:cNvPr id="13" name="Text Box 12"/>
          <p:cNvSpPr txBox="1"/>
          <p:nvPr/>
        </p:nvSpPr>
        <p:spPr>
          <a:xfrm>
            <a:off x="4020185" y="2712720"/>
            <a:ext cx="596265" cy="430530"/>
          </a:xfrm>
          <a:prstGeom prst="rect">
            <a:avLst/>
          </a:prstGeom>
          <a:solidFill>
            <a:srgbClr val="D35D0D"/>
          </a:solidFill>
          <a:ln>
            <a:solidFill>
              <a:schemeClr val="tx2"/>
            </a:solidFill>
          </a:ln>
        </p:spPr>
        <p:txBody>
          <a:bodyPr wrap="square" lIns="0" tIns="0" rIns="0" bIns="0" rtlCol="0" anchor="t">
            <a:spAutoFit/>
          </a:bodyPr>
          <a:lstStyle/>
          <a:p>
            <a:pPr indent="0">
              <a:buClr>
                <a:schemeClr val="accent1"/>
              </a:buClr>
              <a:buFont typeface="Arial" panose="020B0604020202020204" pitchFamily="34" charset="0"/>
              <a:buNone/>
            </a:pPr>
            <a:r>
              <a:rPr 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14" name="Text Box 13"/>
          <p:cNvSpPr txBox="1"/>
          <p:nvPr/>
        </p:nvSpPr>
        <p:spPr>
          <a:xfrm>
            <a:off x="2480945" y="4594225"/>
            <a:ext cx="3004820" cy="471805"/>
          </a:xfrm>
          <a:prstGeom prst="rect">
            <a:avLst/>
          </a:prstGeom>
          <a:noFill/>
        </p:spPr>
        <p:txBody>
          <a:bodyPr wrap="none" lIns="0" tIns="0" rIns="0" bIns="0" rtlCol="0">
            <a:noAutofit/>
          </a:bodyPr>
          <a:lstStyle/>
          <a:p>
            <a:pPr indent="0" algn="l">
              <a:buClr>
                <a:schemeClr val="accent1"/>
              </a:buClr>
              <a:buFont typeface="Arial" panose="020B0604020202020204" pitchFamily="34" charset="0"/>
              <a:buNone/>
            </a:pPr>
            <a:r>
              <a:rPr lang="en-US" sz="1600" dirty="0"/>
              <a:t>Cosine Similarity	: 0.37</a:t>
            </a:r>
            <a:endParaRPr lang="en-US" sz="1600" dirty="0"/>
          </a:p>
          <a:p>
            <a:pPr indent="0" algn="l">
              <a:buClr>
                <a:schemeClr val="accent1"/>
              </a:buClr>
              <a:buFont typeface="Arial" panose="020B0604020202020204" pitchFamily="34" charset="0"/>
              <a:buNone/>
            </a:pPr>
            <a:r>
              <a:rPr lang="en-US" sz="1600" dirty="0"/>
              <a:t>Euclidean Distance	: 22.50</a:t>
            </a:r>
            <a:endParaRPr lang="en-US" sz="1600" dirty="0"/>
          </a:p>
        </p:txBody>
      </p:sp>
      <p:sp>
        <p:nvSpPr>
          <p:cNvPr id="19" name="Text Box 18"/>
          <p:cNvSpPr txBox="1"/>
          <p:nvPr/>
        </p:nvSpPr>
        <p:spPr>
          <a:xfrm>
            <a:off x="1433830" y="1336040"/>
            <a:ext cx="72771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200" dirty="0"/>
              <a:t>Crayfish</a:t>
            </a:r>
            <a:endParaRPr lang="en-US" sz="1200" dirty="0"/>
          </a:p>
        </p:txBody>
      </p:sp>
      <p:sp>
        <p:nvSpPr>
          <p:cNvPr id="15" name="Text Box 14"/>
          <p:cNvSpPr txBox="1"/>
          <p:nvPr/>
        </p:nvSpPr>
        <p:spPr>
          <a:xfrm>
            <a:off x="6098540" y="1336040"/>
            <a:ext cx="72771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200" dirty="0"/>
              <a:t>Scorpion</a:t>
            </a:r>
            <a:endParaRPr lang="en-US" sz="1200" dirty="0"/>
          </a:p>
        </p:txBody>
      </p:sp>
      <p:pic>
        <p:nvPicPr>
          <p:cNvPr id="8" name="Content Placeholder 7"/>
          <p:cNvPicPr>
            <a:picLocks noChangeAspect="1"/>
          </p:cNvPicPr>
          <p:nvPr>
            <p:ph idx="1"/>
          </p:nvPr>
        </p:nvPicPr>
        <p:blipFill>
          <a:blip r:embed="rId1"/>
          <a:stretch>
            <a:fillRect/>
          </a:stretch>
        </p:blipFill>
        <p:spPr>
          <a:xfrm>
            <a:off x="594995" y="1732280"/>
            <a:ext cx="2940685" cy="2626995"/>
          </a:xfrm>
          <a:prstGeom prst="rect">
            <a:avLst/>
          </a:prstGeom>
        </p:spPr>
      </p:pic>
      <p:pic>
        <p:nvPicPr>
          <p:cNvPr id="9" name="Picture 8"/>
          <p:cNvPicPr>
            <a:picLocks noChangeAspect="1"/>
          </p:cNvPicPr>
          <p:nvPr/>
        </p:nvPicPr>
        <p:blipFill>
          <a:blip r:embed="rId2"/>
          <a:stretch>
            <a:fillRect/>
          </a:stretch>
        </p:blipFill>
        <p:spPr>
          <a:xfrm>
            <a:off x="5130165" y="1732280"/>
            <a:ext cx="2941320" cy="26269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a:t>Patch Matching using DINOv2 Embeddings</a:t>
            </a:r>
            <a:endParaRPr lang="en-US" altLang="en-GB"/>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sp>
        <p:nvSpPr>
          <p:cNvPr id="14" name="Text Box 13"/>
          <p:cNvSpPr txBox="1"/>
          <p:nvPr/>
        </p:nvSpPr>
        <p:spPr>
          <a:xfrm>
            <a:off x="4040505" y="2712720"/>
            <a:ext cx="596265" cy="430530"/>
          </a:xfrm>
          <a:prstGeom prst="rect">
            <a:avLst/>
          </a:prstGeom>
          <a:solidFill>
            <a:srgbClr val="92D050"/>
          </a:solidFill>
          <a:ln>
            <a:solidFill>
              <a:schemeClr val="tx2"/>
            </a:solidFill>
          </a:ln>
        </p:spPr>
        <p:txBody>
          <a:bodyPr wrap="square" lIns="0" tIns="0" rIns="0" bIns="0" rtlCol="0" anchor="t">
            <a:spAutoFit/>
          </a:bodyPr>
          <a:lstStyle/>
          <a:p>
            <a:pPr indent="0">
              <a:buClr>
                <a:schemeClr val="accent1"/>
              </a:buClr>
              <a:buFont typeface="Arial" panose="020B0604020202020204" pitchFamily="34" charset="0"/>
              <a:buNone/>
            </a:pPr>
            <a:r>
              <a:rPr lang="en-US"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15" name="Text Box 14"/>
          <p:cNvSpPr txBox="1"/>
          <p:nvPr/>
        </p:nvSpPr>
        <p:spPr>
          <a:xfrm>
            <a:off x="2480945" y="4594225"/>
            <a:ext cx="3004820" cy="471805"/>
          </a:xfrm>
          <a:prstGeom prst="rect">
            <a:avLst/>
          </a:prstGeom>
          <a:noFill/>
        </p:spPr>
        <p:txBody>
          <a:bodyPr wrap="none" lIns="0" tIns="0" rIns="0" bIns="0" rtlCol="0">
            <a:noAutofit/>
          </a:bodyPr>
          <a:lstStyle/>
          <a:p>
            <a:pPr indent="0" algn="l">
              <a:buClr>
                <a:schemeClr val="accent1"/>
              </a:buClr>
              <a:buFont typeface="Arial" panose="020B0604020202020204" pitchFamily="34" charset="0"/>
              <a:buNone/>
            </a:pPr>
            <a:r>
              <a:rPr lang="en-US" sz="1600" dirty="0"/>
              <a:t>Cosine Similarity	: 0.73</a:t>
            </a:r>
            <a:endParaRPr lang="en-US" sz="1600" dirty="0"/>
          </a:p>
          <a:p>
            <a:pPr indent="0" algn="l">
              <a:buClr>
                <a:schemeClr val="accent1"/>
              </a:buClr>
              <a:buFont typeface="Arial" panose="020B0604020202020204" pitchFamily="34" charset="0"/>
              <a:buNone/>
            </a:pPr>
            <a:r>
              <a:rPr lang="en-US" sz="1600" dirty="0"/>
              <a:t>Euclidean Distance	: 15.19</a:t>
            </a:r>
            <a:endParaRPr lang="en-US" sz="1600" dirty="0"/>
          </a:p>
        </p:txBody>
      </p:sp>
      <p:sp>
        <p:nvSpPr>
          <p:cNvPr id="19" name="Text Box 18"/>
          <p:cNvSpPr txBox="1"/>
          <p:nvPr/>
        </p:nvSpPr>
        <p:spPr>
          <a:xfrm>
            <a:off x="1575435" y="1454785"/>
            <a:ext cx="992505"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200" dirty="0"/>
              <a:t>Human Faces</a:t>
            </a:r>
            <a:endParaRPr lang="en-US" sz="1200" dirty="0"/>
          </a:p>
        </p:txBody>
      </p:sp>
      <p:sp>
        <p:nvSpPr>
          <p:cNvPr id="16" name="Text Box 15"/>
          <p:cNvSpPr txBox="1"/>
          <p:nvPr/>
        </p:nvSpPr>
        <p:spPr>
          <a:xfrm>
            <a:off x="6167120" y="1485265"/>
            <a:ext cx="992505"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200" dirty="0"/>
              <a:t>Human Faces</a:t>
            </a:r>
            <a:endParaRPr lang="en-US" sz="1200" dirty="0"/>
          </a:p>
        </p:txBody>
      </p:sp>
      <p:pic>
        <p:nvPicPr>
          <p:cNvPr id="10" name="Content Placeholder 9"/>
          <p:cNvPicPr>
            <a:picLocks noChangeAspect="1"/>
          </p:cNvPicPr>
          <p:nvPr>
            <p:ph idx="1"/>
          </p:nvPr>
        </p:nvPicPr>
        <p:blipFill>
          <a:blip r:embed="rId1"/>
          <a:stretch>
            <a:fillRect/>
          </a:stretch>
        </p:blipFill>
        <p:spPr>
          <a:xfrm>
            <a:off x="666115" y="1725295"/>
            <a:ext cx="2940685" cy="2626360"/>
          </a:xfrm>
          <a:prstGeom prst="rect">
            <a:avLst/>
          </a:prstGeom>
        </p:spPr>
      </p:pic>
      <p:pic>
        <p:nvPicPr>
          <p:cNvPr id="11" name="Picture 10"/>
          <p:cNvPicPr>
            <a:picLocks noChangeAspect="1"/>
          </p:cNvPicPr>
          <p:nvPr/>
        </p:nvPicPr>
        <p:blipFill>
          <a:blip r:embed="rId2"/>
          <a:stretch>
            <a:fillRect/>
          </a:stretch>
        </p:blipFill>
        <p:spPr>
          <a:xfrm>
            <a:off x="5262245" y="1774825"/>
            <a:ext cx="2870835" cy="25647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200" dirty="0"/>
              <a:t>LDA Projection of </a:t>
            </a:r>
            <a:br>
              <a:rPr lang="en-US" sz="2200" dirty="0"/>
            </a:br>
            <a:r>
              <a:rPr lang="en-US" sz="2200" dirty="0"/>
              <a:t>CLIP and SAM </a:t>
            </a:r>
            <a:br>
              <a:rPr lang="en-US" sz="2200" dirty="0"/>
            </a:br>
            <a:r>
              <a:rPr lang="en-US" sz="2200" dirty="0"/>
              <a:t>Image Embeddings</a:t>
            </a: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dirty="0"/>
              <a:t>LDA Projection of CLIP Embeddings of CIFAR-10 Dataset</a:t>
            </a:r>
            <a:endParaRPr lang="en-US" altLang="en-GB" dirty="0"/>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9" name="Picture 8"/>
          <p:cNvPicPr>
            <a:picLocks noChangeAspect="1"/>
          </p:cNvPicPr>
          <p:nvPr/>
        </p:nvPicPr>
        <p:blipFill>
          <a:blip r:embed="rId1"/>
          <a:stretch>
            <a:fillRect/>
          </a:stretch>
        </p:blipFill>
        <p:spPr>
          <a:xfrm>
            <a:off x="5310505" y="1887855"/>
            <a:ext cx="2976880" cy="2341245"/>
          </a:xfrm>
          <a:prstGeom prst="rect">
            <a:avLst/>
          </a:prstGeom>
        </p:spPr>
      </p:pic>
      <p:pic>
        <p:nvPicPr>
          <p:cNvPr id="10" name="Content Placeholder 9"/>
          <p:cNvPicPr>
            <a:picLocks noGrp="1" noChangeAspect="1"/>
          </p:cNvPicPr>
          <p:nvPr>
            <p:ph idx="1"/>
          </p:nvPr>
        </p:nvPicPr>
        <p:blipFill>
          <a:blip r:embed="rId2"/>
          <a:stretch>
            <a:fillRect/>
          </a:stretch>
        </p:blipFill>
        <p:spPr>
          <a:xfrm>
            <a:off x="468630" y="1459230"/>
            <a:ext cx="4415155" cy="3492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dirty="0"/>
              <a:t>LDA Projection of SAM Embeddings of CIFAR-10 Dataset</a:t>
            </a:r>
            <a:endParaRPr lang="en-US" altLang="en-GB" dirty="0"/>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9" name="Picture 8"/>
          <p:cNvPicPr>
            <a:picLocks noChangeAspect="1"/>
          </p:cNvPicPr>
          <p:nvPr/>
        </p:nvPicPr>
        <p:blipFill>
          <a:blip r:embed="rId1"/>
          <a:stretch>
            <a:fillRect/>
          </a:stretch>
        </p:blipFill>
        <p:spPr>
          <a:xfrm>
            <a:off x="5391785" y="1896745"/>
            <a:ext cx="2909570" cy="2298700"/>
          </a:xfrm>
          <a:prstGeom prst="rect">
            <a:avLst/>
          </a:prstGeom>
        </p:spPr>
      </p:pic>
      <p:pic>
        <p:nvPicPr>
          <p:cNvPr id="13" name="Content Placeholder 12" descr="SAMLDA"/>
          <p:cNvPicPr>
            <a:picLocks noGrp="1" noChangeAspect="1"/>
          </p:cNvPicPr>
          <p:nvPr>
            <p:ph idx="1"/>
          </p:nvPr>
        </p:nvPicPr>
        <p:blipFill>
          <a:blip r:embed="rId2"/>
          <a:stretch>
            <a:fillRect/>
          </a:stretch>
        </p:blipFill>
        <p:spPr>
          <a:xfrm>
            <a:off x="468630" y="1379220"/>
            <a:ext cx="4398645" cy="3492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a:xfrm>
            <a:off x="467995" y="716280"/>
            <a:ext cx="4127500" cy="653415"/>
          </a:xfrm>
        </p:spPr>
        <p:txBody>
          <a:bodyPr/>
          <a:lstStyle/>
          <a:p>
            <a:r>
              <a:rPr lang="en-US" altLang="en-GB" dirty="0"/>
              <a:t>LDA Projection of CLIP Embeddings of Caltech-101 Dataset</a:t>
            </a:r>
            <a:endParaRPr lang="en-US" altLang="en-GB" dirty="0"/>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11" name="Picture 10"/>
          <p:cNvPicPr>
            <a:picLocks noChangeAspect="1"/>
          </p:cNvPicPr>
          <p:nvPr/>
        </p:nvPicPr>
        <p:blipFill>
          <a:blip r:embed="rId1"/>
          <a:stretch>
            <a:fillRect/>
          </a:stretch>
        </p:blipFill>
        <p:spPr>
          <a:xfrm>
            <a:off x="4897120" y="210820"/>
            <a:ext cx="2992120" cy="2353310"/>
          </a:xfrm>
          <a:prstGeom prst="rect">
            <a:avLst/>
          </a:prstGeom>
        </p:spPr>
      </p:pic>
      <p:pic>
        <p:nvPicPr>
          <p:cNvPr id="13" name="Content Placeholder 12"/>
          <p:cNvPicPr>
            <a:picLocks noGrp="1" noChangeAspect="1"/>
          </p:cNvPicPr>
          <p:nvPr>
            <p:ph idx="1"/>
          </p:nvPr>
        </p:nvPicPr>
        <p:blipFill>
          <a:blip r:embed="rId2"/>
          <a:stretch>
            <a:fillRect/>
          </a:stretch>
        </p:blipFill>
        <p:spPr>
          <a:xfrm>
            <a:off x="468630" y="2410460"/>
            <a:ext cx="8207375" cy="29698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a:xfrm>
            <a:off x="467995" y="716280"/>
            <a:ext cx="4127500" cy="653415"/>
          </a:xfrm>
        </p:spPr>
        <p:txBody>
          <a:bodyPr/>
          <a:lstStyle/>
          <a:p>
            <a:r>
              <a:rPr lang="en-US" altLang="en-GB" dirty="0"/>
              <a:t>LDA Projection of SAM Embeddings of Caltech101 Dataset</a:t>
            </a:r>
            <a:endParaRPr lang="en-US" altLang="en-GB" dirty="0"/>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2400" y="2406755"/>
            <a:ext cx="8148400" cy="2973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120" y="194295"/>
            <a:ext cx="2975721" cy="235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Discussion</a:t>
            </a:r>
            <a:endParaRPr lang="en-US" altLang="en-GB" dirty="0">
              <a:cs typeface="Arial" panose="020B0604020202020204"/>
            </a:endParaRPr>
          </a:p>
        </p:txBody>
      </p:sp>
      <p:graphicFrame>
        <p:nvGraphicFramePr>
          <p:cNvPr id="9" name="Content Placeholder 8"/>
          <p:cNvGraphicFramePr>
            <a:graphicFrameLocks noGrp="1"/>
          </p:cNvGraphicFramePr>
          <p:nvPr>
            <p:ph idx="1"/>
          </p:nvPr>
        </p:nvGraphicFramePr>
        <p:xfrm>
          <a:off x="468313" y="1343130"/>
          <a:ext cx="8208645" cy="1143000"/>
        </p:xfrm>
        <a:graphic>
          <a:graphicData uri="http://schemas.openxmlformats.org/drawingml/2006/table">
            <a:tbl>
              <a:tblPr firstRow="1" bandRow="1">
                <a:tableStyleId>{5C22544A-7EE6-4342-B048-85BDC9FD1C3A}</a:tableStyleId>
              </a:tblPr>
              <a:tblGrid>
                <a:gridCol w="2736215"/>
                <a:gridCol w="2736215"/>
                <a:gridCol w="2736215"/>
              </a:tblGrid>
              <a:tr h="381000">
                <a:tc>
                  <a:txBody>
                    <a:bodyPr/>
                    <a:lstStyle/>
                    <a:p>
                      <a:pPr>
                        <a:buNone/>
                      </a:pPr>
                      <a:r>
                        <a:rPr lang="en-US"/>
                        <a:t>Model</a:t>
                      </a:r>
                      <a:endParaRPr lang="en-US"/>
                    </a:p>
                  </a:txBody>
                  <a:tcPr/>
                </a:tc>
                <a:tc>
                  <a:txBody>
                    <a:bodyPr/>
                    <a:lstStyle/>
                    <a:p>
                      <a:pPr>
                        <a:buNone/>
                      </a:pPr>
                      <a:r>
                        <a:rPr lang="en-US" dirty="0"/>
                        <a:t>CIFAR-10</a:t>
                      </a:r>
                      <a:endParaRPr lang="en-US" dirty="0"/>
                    </a:p>
                  </a:txBody>
                  <a:tcPr/>
                </a:tc>
                <a:tc>
                  <a:txBody>
                    <a:bodyPr/>
                    <a:lstStyle/>
                    <a:p>
                      <a:pPr>
                        <a:buNone/>
                      </a:pPr>
                      <a:r>
                        <a:rPr lang="en-US" dirty="0"/>
                        <a:t>Caltech-101</a:t>
                      </a:r>
                      <a:endParaRPr lang="en-US" dirty="0"/>
                    </a:p>
                  </a:txBody>
                  <a:tcPr/>
                </a:tc>
              </a:tr>
              <a:tr h="381000">
                <a:tc>
                  <a:txBody>
                    <a:bodyPr/>
                    <a:lstStyle/>
                    <a:p>
                      <a:pPr>
                        <a:buNone/>
                      </a:pPr>
                      <a:r>
                        <a:rPr lang="en-US" b="1">
                          <a:latin typeface="Arial Bold" panose="020B0604020202020204" charset="0"/>
                          <a:cs typeface="Arial Bold" panose="020B0604020202020204" charset="0"/>
                        </a:rPr>
                        <a:t>CLIP</a:t>
                      </a:r>
                      <a:endParaRPr lang="en-US" b="1">
                        <a:latin typeface="Arial Bold" panose="020B0604020202020204" charset="0"/>
                        <a:cs typeface="Arial Bold" panose="020B0604020202020204" charset="0"/>
                      </a:endParaRPr>
                    </a:p>
                  </a:txBody>
                  <a:tcPr>
                    <a:solidFill>
                      <a:schemeClr val="accent1"/>
                    </a:solidFill>
                  </a:tcPr>
                </a:tc>
                <a:tc>
                  <a:txBody>
                    <a:bodyPr/>
                    <a:lstStyle/>
                    <a:p>
                      <a:pPr>
                        <a:buNone/>
                      </a:pPr>
                      <a:r>
                        <a:rPr lang="en-US" dirty="0"/>
                        <a:t>0.85</a:t>
                      </a:r>
                      <a:endParaRPr lang="en-US" dirty="0"/>
                    </a:p>
                  </a:txBody>
                  <a:tcPr/>
                </a:tc>
                <a:tc>
                  <a:txBody>
                    <a:bodyPr/>
                    <a:lstStyle/>
                    <a:p>
                      <a:pPr>
                        <a:buNone/>
                      </a:pPr>
                      <a:r>
                        <a:rPr lang="en-US" dirty="0"/>
                        <a:t>0.83</a:t>
                      </a:r>
                      <a:endParaRPr lang="en-US" dirty="0"/>
                    </a:p>
                  </a:txBody>
                  <a:tcPr/>
                </a:tc>
              </a:tr>
              <a:tr h="381000">
                <a:tc>
                  <a:txBody>
                    <a:bodyPr/>
                    <a:lstStyle/>
                    <a:p>
                      <a:pPr>
                        <a:buNone/>
                      </a:pPr>
                      <a:r>
                        <a:rPr lang="en-US" b="1">
                          <a:latin typeface="Arial Bold" panose="020B0604020202020204" charset="0"/>
                          <a:cs typeface="Arial Bold" panose="020B0604020202020204" charset="0"/>
                        </a:rPr>
                        <a:t>SAM</a:t>
                      </a:r>
                      <a:endParaRPr lang="en-US" b="1">
                        <a:latin typeface="Arial Bold" panose="020B0604020202020204" charset="0"/>
                        <a:cs typeface="Arial Bold" panose="020B0604020202020204" charset="0"/>
                      </a:endParaRPr>
                    </a:p>
                  </a:txBody>
                  <a:tcPr>
                    <a:solidFill>
                      <a:schemeClr val="accent1"/>
                    </a:solidFill>
                  </a:tcPr>
                </a:tc>
                <a:tc>
                  <a:txBody>
                    <a:bodyPr/>
                    <a:lstStyle/>
                    <a:p>
                      <a:pPr>
                        <a:buNone/>
                      </a:pPr>
                      <a:r>
                        <a:rPr lang="en-US" dirty="0"/>
                        <a:t>0.71</a:t>
                      </a:r>
                      <a:endParaRPr lang="en-US" dirty="0"/>
                    </a:p>
                  </a:txBody>
                  <a:tcPr/>
                </a:tc>
                <a:tc>
                  <a:txBody>
                    <a:bodyPr/>
                    <a:lstStyle/>
                    <a:p>
                      <a:pPr>
                        <a:buNone/>
                      </a:pPr>
                      <a:r>
                        <a:rPr lang="en-US" dirty="0"/>
                        <a:t>0.62</a:t>
                      </a:r>
                      <a:endParaRPr lang="en-US" dirty="0"/>
                    </a:p>
                  </a:txBody>
                  <a:tcPr/>
                </a:tc>
              </a:tr>
            </a:tbl>
          </a:graphicData>
        </a:graphic>
      </p:graphicFrame>
      <p:sp>
        <p:nvSpPr>
          <p:cNvPr id="5" name="Text Placeholder 4"/>
          <p:cNvSpPr>
            <a:spLocks noGrp="1"/>
          </p:cNvSpPr>
          <p:nvPr>
            <p:ph type="body" sz="quarter" idx="13"/>
          </p:nvPr>
        </p:nvSpPr>
        <p:spPr/>
        <p:txBody>
          <a:bodyPr/>
          <a:lstStyle/>
          <a:p>
            <a:r>
              <a:rPr lang="en-US" altLang="en-GB" dirty="0"/>
              <a:t>Classifier Accuracy of LDA Projected Embeddings</a:t>
            </a:r>
            <a:endParaRPr lang="en-US" altLang="en-GB" dirty="0"/>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sp>
        <p:nvSpPr>
          <p:cNvPr id="4" name="Content Placeholder 3"/>
          <p:cNvSpPr txBox="1"/>
          <p:nvPr/>
        </p:nvSpPr>
        <p:spPr>
          <a:xfrm>
            <a:off x="468313" y="2625968"/>
            <a:ext cx="8207375" cy="2464931"/>
          </a:xfrm>
          <a:prstGeom prst="rect">
            <a:avLst/>
          </a:prstGeom>
        </p:spPr>
        <p:txBody>
          <a:bodyPr vert="horz" lIns="0" tIns="0" rIns="0" bIns="0" rtlCol="0">
            <a:noAutofit/>
          </a:bodyPr>
          <a:lst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680"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53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7255" indent="-17653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US" sz="1400" dirty="0"/>
              <a:t>Logistic regression classifier trained on reduced dimensionality CLIP embeddings performs better as compared to that trained on reduced dimensionality SAM embeddings. </a:t>
            </a:r>
            <a:endParaRPr lang="en-US" sz="1400" dirty="0"/>
          </a:p>
          <a:p>
            <a:pPr algn="just"/>
            <a:r>
              <a:rPr lang="en-US" sz="1400" dirty="0"/>
              <a:t>The larger size of CLIP’s embeddings implies that CLIP’s image encoder captures a wider variety of image features, which resulted in a more discriminative feature set after LDA.</a:t>
            </a:r>
            <a:endParaRPr lang="en-US" sz="1400" dirty="0"/>
          </a:p>
          <a:p>
            <a:pPr algn="just"/>
            <a:r>
              <a:rPr lang="en-GB" sz="1400" dirty="0"/>
              <a:t>The complexity and size of SAM’s image encoder implies that it captures more nuanced features, which did not translate into a linearly separable space as effectively after LDA. </a:t>
            </a:r>
            <a:endParaRPr lang="en-GB" sz="1400" dirty="0"/>
          </a:p>
          <a:p>
            <a:pPr algn="just"/>
            <a:r>
              <a:rPr lang="en-GB" sz="1400" dirty="0"/>
              <a:t>Features relevant for semantic segmentation may not necessarily be optimal for classification.</a:t>
            </a:r>
            <a:endParaRPr lang="en-GB" sz="1400" dirty="0"/>
          </a:p>
          <a:p>
            <a:pPr marL="0" indent="0" algn="just">
              <a:buNone/>
            </a:pPr>
            <a:endParaRPr lang="en-GB" sz="1400" dirty="0"/>
          </a:p>
          <a:p>
            <a:pPr algn="just"/>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200" dirty="0"/>
              <a:t>Cluster Analysis of </a:t>
            </a:r>
            <a:br>
              <a:rPr lang="en-US" sz="2200" dirty="0"/>
            </a:br>
            <a:r>
              <a:rPr lang="en-US" sz="2200" dirty="0"/>
              <a:t>SAM Image Embeddings</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Visual Foundation Models</a:t>
            </a:r>
            <a:endParaRPr lang="en-US" altLang="en-GB" dirty="0">
              <a:cs typeface="Arial" panose="020B0604020202020204"/>
            </a:endParaRPr>
          </a:p>
        </p:txBody>
      </p:sp>
      <p:sp>
        <p:nvSpPr>
          <p:cNvPr id="4" name="Content Placeholder 3"/>
          <p:cNvSpPr>
            <a:spLocks noGrp="1"/>
          </p:cNvSpPr>
          <p:nvPr>
            <p:ph idx="1"/>
          </p:nvPr>
        </p:nvSpPr>
        <p:spPr/>
        <p:txBody>
          <a:bodyPr/>
          <a:lstStyle/>
          <a:p>
            <a:pPr marL="285750" indent="-285750" algn="just">
              <a:buClr>
                <a:schemeClr val="accent1"/>
              </a:buClr>
              <a:buFont typeface="Arial" panose="020B0604020202020204" pitchFamily="34" charset="0"/>
              <a:buChar char="•"/>
            </a:pPr>
            <a:r>
              <a:rPr lang="en-US" dirty="0">
                <a:sym typeface="+mn-ea"/>
              </a:rPr>
              <a:t>In recent years, the field of computer vision has seen a huge surge in the development of advanced visual foundation models.</a:t>
            </a:r>
            <a:endParaRPr lang="en-US" dirty="0">
              <a:sym typeface="+mn-ea"/>
            </a:endParaRPr>
          </a:p>
          <a:p>
            <a:pPr marL="285750" indent="-285750" algn="just">
              <a:buClr>
                <a:schemeClr val="accent1"/>
              </a:buClr>
              <a:buFont typeface="Arial" panose="020B0604020202020204" pitchFamily="34" charset="0"/>
              <a:buChar char="•"/>
            </a:pPr>
            <a:r>
              <a:rPr lang="en-US" dirty="0"/>
              <a:t>However, the internal workings and representations of these models remain somewhat mysterious.</a:t>
            </a:r>
            <a:endParaRPr lang="en-US" dirty="0"/>
          </a:p>
          <a:p>
            <a:pPr marL="285750" indent="-285750" algn="just">
              <a:buClr>
                <a:schemeClr val="accent1"/>
              </a:buClr>
              <a:buFont typeface="Arial" panose="020B0604020202020204" pitchFamily="34" charset="0"/>
              <a:buChar char="•"/>
            </a:pPr>
            <a:r>
              <a:rPr lang="en-US" dirty="0"/>
              <a:t>Bridging the gap between </a:t>
            </a:r>
            <a:r>
              <a:rPr lang="en-US" dirty="0">
                <a:sym typeface="+mn-ea"/>
              </a:rPr>
              <a:t>the high-dimensional embedding representations and human understandable insights explains the inner workings of the model.</a:t>
            </a:r>
            <a:endParaRPr lang="en-US" dirty="0"/>
          </a:p>
          <a:p>
            <a:pPr marL="285750" indent="-285750" algn="just">
              <a:buClr>
                <a:schemeClr val="accent1"/>
              </a:buClr>
              <a:buFont typeface="Arial" panose="020B0604020202020204" pitchFamily="34" charset="0"/>
              <a:buChar char="•"/>
            </a:pPr>
            <a:r>
              <a:rPr lang="en-US" dirty="0">
                <a:sym typeface="+mn-ea"/>
              </a:rPr>
              <a:t>Understanding the underlying features captured by their embeddings when subjected to dimensionally reduction is a way to interpret these models.</a:t>
            </a:r>
            <a:endParaRPr lang="en-US" dirty="0"/>
          </a:p>
          <a:p>
            <a:pPr marL="285750" indent="-285750" algn="just">
              <a:buClr>
                <a:schemeClr val="accent1"/>
              </a:buClr>
              <a:buFont typeface="Arial" panose="020B0604020202020204" pitchFamily="34" charset="0"/>
              <a:buChar char="•"/>
            </a:pPr>
            <a:r>
              <a:rPr lang="en-US" dirty="0">
                <a:sym typeface="+mn-ea"/>
              </a:rPr>
              <a:t>We focus on CLIP, DINOv2, and SAM models for our analysis.</a:t>
            </a:r>
            <a:endParaRPr lang="en-US" dirty="0"/>
          </a:p>
          <a:p>
            <a:endParaRPr lang="en-GB"/>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sp>
        <p:nvSpPr>
          <p:cNvPr id="5" name="Text Placeholder 4"/>
          <p:cNvSpPr>
            <a:spLocks noGrp="1"/>
          </p:cNvSpPr>
          <p:nvPr>
            <p:ph type="body" sz="quarter" idx="13"/>
          </p:nvPr>
        </p:nvSpPr>
        <p:spPr/>
        <p:txBody>
          <a:bodyPr/>
          <a:lstStyle/>
          <a:p>
            <a:r>
              <a:rPr lang="en-US" altLang="en-GB" dirty="0"/>
              <a:t>Motivation </a:t>
            </a:r>
            <a:endParaRPr lang="en-US" alt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dirty="0"/>
              <a:t>Clustering of SAM Embeddings</a:t>
            </a:r>
            <a:endParaRPr lang="en-US" altLang="en-GB" dirty="0"/>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11" name="Picture 10" descr="A cartoon car in a street&#10;&#10;Description automatically generated"/>
          <p:cNvPicPr>
            <a:picLocks noChangeAspect="1"/>
          </p:cNvPicPr>
          <p:nvPr/>
        </p:nvPicPr>
        <p:blipFill>
          <a:blip r:embed="rId1"/>
          <a:stretch>
            <a:fillRect/>
          </a:stretch>
        </p:blipFill>
        <p:spPr>
          <a:xfrm>
            <a:off x="466725" y="1272208"/>
            <a:ext cx="3409536" cy="3409536"/>
          </a:xfrm>
          <a:prstGeom prst="rect">
            <a:avLst/>
          </a:prstGeom>
        </p:spPr>
      </p:pic>
      <p:pic>
        <p:nvPicPr>
          <p:cNvPr id="18" name="Picture 17" descr="A chart with a diagram of different colors&#10;&#10;Description automatically generated with medium confidence"/>
          <p:cNvPicPr>
            <a:picLocks noChangeAspect="1"/>
          </p:cNvPicPr>
          <p:nvPr/>
        </p:nvPicPr>
        <p:blipFill>
          <a:blip r:embed="rId2"/>
          <a:stretch>
            <a:fillRect/>
          </a:stretch>
        </p:blipFill>
        <p:spPr>
          <a:xfrm>
            <a:off x="5352424" y="1073036"/>
            <a:ext cx="2216456" cy="1821058"/>
          </a:xfrm>
          <a:prstGeom prst="rect">
            <a:avLst/>
          </a:prstGeom>
        </p:spPr>
      </p:pic>
      <p:pic>
        <p:nvPicPr>
          <p:cNvPr id="23" name="Picture 22" descr="A blue and green car with yellow dots&#10;&#10;Description automatically generated"/>
          <p:cNvPicPr>
            <a:picLocks noChangeAspect="1"/>
          </p:cNvPicPr>
          <p:nvPr/>
        </p:nvPicPr>
        <p:blipFill>
          <a:blip r:embed="rId3"/>
          <a:stretch>
            <a:fillRect/>
          </a:stretch>
        </p:blipFill>
        <p:spPr>
          <a:xfrm>
            <a:off x="4098130" y="2960452"/>
            <a:ext cx="2289600" cy="2160000"/>
          </a:xfrm>
          <a:prstGeom prst="rect">
            <a:avLst/>
          </a:prstGeom>
        </p:spPr>
      </p:pic>
      <p:pic>
        <p:nvPicPr>
          <p:cNvPr id="25" name="Picture 24" descr="A car on a street&#10;&#10;Description automatically generated with medium confidence"/>
          <p:cNvPicPr>
            <a:picLocks noChangeAspect="1"/>
          </p:cNvPicPr>
          <p:nvPr/>
        </p:nvPicPr>
        <p:blipFill>
          <a:blip r:embed="rId4"/>
          <a:stretch>
            <a:fillRect/>
          </a:stretch>
        </p:blipFill>
        <p:spPr>
          <a:xfrm>
            <a:off x="6609600" y="2960452"/>
            <a:ext cx="2289600" cy="2160000"/>
          </a:xfrm>
          <a:prstGeom prst="rect">
            <a:avLst/>
          </a:prstGeom>
        </p:spPr>
      </p:pic>
      <p:sp>
        <p:nvSpPr>
          <p:cNvPr id="26" name="Text Box 20"/>
          <p:cNvSpPr txBox="1"/>
          <p:nvPr/>
        </p:nvSpPr>
        <p:spPr>
          <a:xfrm>
            <a:off x="466724" y="4713799"/>
            <a:ext cx="3409535" cy="277495"/>
          </a:xfrm>
          <a:prstGeom prst="rect">
            <a:avLst/>
          </a:prstGeom>
          <a:noFill/>
        </p:spPr>
        <p:txBody>
          <a:bodyPr wrap="none" lIns="0" tIns="0" rIns="0" bIns="0" rtlCol="0">
            <a:noAutofit/>
          </a:bodyPr>
          <a:lstStyle/>
          <a:p>
            <a:pPr indent="0" algn="ctr">
              <a:buClr>
                <a:schemeClr val="accent1"/>
              </a:buClr>
              <a:buFont typeface="Arial" panose="020B0604020202020204" pitchFamily="34" charset="0"/>
              <a:buNone/>
            </a:pPr>
            <a:r>
              <a:rPr lang="en-US" sz="1000" dirty="0"/>
              <a:t>Masks generated by SAM for a sample KITTI image</a:t>
            </a:r>
            <a:endParaRPr lang="en-US" sz="1000" dirty="0"/>
          </a:p>
        </p:txBody>
      </p:sp>
      <p:sp>
        <p:nvSpPr>
          <p:cNvPr id="27" name="Text Box 20"/>
          <p:cNvSpPr txBox="1"/>
          <p:nvPr/>
        </p:nvSpPr>
        <p:spPr>
          <a:xfrm>
            <a:off x="4098131" y="5121051"/>
            <a:ext cx="2289600" cy="277495"/>
          </a:xfrm>
          <a:prstGeom prst="rect">
            <a:avLst/>
          </a:prstGeom>
          <a:noFill/>
        </p:spPr>
        <p:txBody>
          <a:bodyPr wrap="none" lIns="0" tIns="0" rIns="0" bIns="0" rtlCol="0">
            <a:noAutofit/>
          </a:bodyPr>
          <a:lstStyle/>
          <a:p>
            <a:pPr indent="0" algn="ctr">
              <a:buClr>
                <a:schemeClr val="accent1"/>
              </a:buClr>
              <a:buFont typeface="Arial" panose="020B0604020202020204" pitchFamily="34" charset="0"/>
              <a:buNone/>
            </a:pPr>
            <a:r>
              <a:rPr lang="en-US" sz="1000" dirty="0"/>
              <a:t>Cluster 1: Car</a:t>
            </a:r>
            <a:endParaRPr lang="en-US" sz="1000" dirty="0"/>
          </a:p>
          <a:p>
            <a:pPr indent="0" algn="ctr">
              <a:buClr>
                <a:schemeClr val="accent1"/>
              </a:buClr>
              <a:buFont typeface="Arial" panose="020B0604020202020204" pitchFamily="34" charset="0"/>
              <a:buNone/>
            </a:pPr>
            <a:r>
              <a:rPr lang="en-US" sz="1000" dirty="0"/>
              <a:t>(Foreground)</a:t>
            </a:r>
            <a:endParaRPr lang="en-US" sz="1000" dirty="0"/>
          </a:p>
        </p:txBody>
      </p:sp>
      <p:sp>
        <p:nvSpPr>
          <p:cNvPr id="28" name="Text Box 20"/>
          <p:cNvSpPr txBox="1"/>
          <p:nvPr/>
        </p:nvSpPr>
        <p:spPr>
          <a:xfrm>
            <a:off x="6609600" y="5116014"/>
            <a:ext cx="2289600" cy="277495"/>
          </a:xfrm>
          <a:prstGeom prst="rect">
            <a:avLst/>
          </a:prstGeom>
          <a:noFill/>
        </p:spPr>
        <p:txBody>
          <a:bodyPr wrap="none" lIns="0" tIns="0" rIns="0" bIns="0" rtlCol="0">
            <a:noAutofit/>
          </a:bodyPr>
          <a:lstStyle/>
          <a:p>
            <a:pPr indent="0" algn="ctr">
              <a:buClr>
                <a:schemeClr val="accent1"/>
              </a:buClr>
              <a:buFont typeface="Arial" panose="020B0604020202020204" pitchFamily="34" charset="0"/>
              <a:buNone/>
            </a:pPr>
            <a:r>
              <a:rPr lang="en-US" sz="1000" dirty="0"/>
              <a:t>Cluster 2: Buildings, Road</a:t>
            </a:r>
            <a:endParaRPr lang="en-US" sz="1000" dirty="0"/>
          </a:p>
          <a:p>
            <a:pPr indent="0" algn="ctr">
              <a:buClr>
                <a:schemeClr val="accent1"/>
              </a:buClr>
              <a:buFont typeface="Arial" panose="020B0604020202020204" pitchFamily="34" charset="0"/>
              <a:buNone/>
            </a:pPr>
            <a:r>
              <a:rPr lang="en-US" sz="1000" dirty="0"/>
              <a:t>(Background)</a:t>
            </a:r>
            <a:endParaRPr lang="en-US"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dirty="0"/>
              <a:t>SAM’s poor zero-shot performance on medical images</a:t>
            </a:r>
            <a:endParaRPr lang="en-US" altLang="en-GB" dirty="0"/>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 [7]</a:t>
            </a:r>
            <a:endParaRPr lang="en-US" dirty="0"/>
          </a:p>
        </p:txBody>
      </p:sp>
      <p:pic>
        <p:nvPicPr>
          <p:cNvPr id="1030"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0282" y="1772290"/>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718" y="1772290"/>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000" y="1772290"/>
            <a:ext cx="2160000" cy="216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0"/>
          <p:cNvSpPr txBox="1"/>
          <p:nvPr/>
        </p:nvSpPr>
        <p:spPr>
          <a:xfrm>
            <a:off x="770282" y="4037938"/>
            <a:ext cx="2160000" cy="277495"/>
          </a:xfrm>
          <a:prstGeom prst="rect">
            <a:avLst/>
          </a:prstGeom>
          <a:noFill/>
        </p:spPr>
        <p:txBody>
          <a:bodyPr wrap="none" lIns="0" tIns="0" rIns="0" bIns="0" rtlCol="0">
            <a:noAutofit/>
          </a:bodyPr>
          <a:lstStyle/>
          <a:p>
            <a:pPr indent="0" algn="ctr">
              <a:buClr>
                <a:schemeClr val="accent1"/>
              </a:buClr>
              <a:buFont typeface="Arial" panose="020B0604020202020204" pitchFamily="34" charset="0"/>
              <a:buNone/>
            </a:pPr>
            <a:r>
              <a:rPr lang="en-US" sz="1000" dirty="0"/>
              <a:t>Breast cancer - malignant tumor</a:t>
            </a:r>
            <a:endParaRPr lang="en-US" sz="1000" dirty="0"/>
          </a:p>
        </p:txBody>
      </p:sp>
      <p:sp>
        <p:nvSpPr>
          <p:cNvPr id="10" name="Text Box 20"/>
          <p:cNvSpPr txBox="1"/>
          <p:nvPr/>
        </p:nvSpPr>
        <p:spPr>
          <a:xfrm>
            <a:off x="3492000" y="4006289"/>
            <a:ext cx="2160000" cy="277495"/>
          </a:xfrm>
          <a:prstGeom prst="rect">
            <a:avLst/>
          </a:prstGeom>
          <a:noFill/>
        </p:spPr>
        <p:txBody>
          <a:bodyPr wrap="none" lIns="0" tIns="0" rIns="0" bIns="0" rtlCol="0">
            <a:noAutofit/>
          </a:bodyPr>
          <a:lstStyle/>
          <a:p>
            <a:pPr indent="0" algn="ctr">
              <a:buClr>
                <a:schemeClr val="accent1"/>
              </a:buClr>
              <a:buFont typeface="Arial" panose="020B0604020202020204" pitchFamily="34" charset="0"/>
              <a:buNone/>
            </a:pPr>
            <a:r>
              <a:rPr lang="en-US" sz="1000" dirty="0"/>
              <a:t>Expected semantic segmentation</a:t>
            </a:r>
            <a:endParaRPr lang="en-US" sz="1000" dirty="0"/>
          </a:p>
        </p:txBody>
      </p:sp>
      <p:sp>
        <p:nvSpPr>
          <p:cNvPr id="12" name="Text Box 20"/>
          <p:cNvSpPr txBox="1"/>
          <p:nvPr/>
        </p:nvSpPr>
        <p:spPr>
          <a:xfrm>
            <a:off x="6213718" y="4006289"/>
            <a:ext cx="2160000" cy="277495"/>
          </a:xfrm>
          <a:prstGeom prst="rect">
            <a:avLst/>
          </a:prstGeom>
          <a:noFill/>
        </p:spPr>
        <p:txBody>
          <a:bodyPr wrap="none" lIns="0" tIns="0" rIns="0" bIns="0" rtlCol="0">
            <a:noAutofit/>
          </a:bodyPr>
          <a:lstStyle/>
          <a:p>
            <a:pPr indent="0" algn="ctr">
              <a:buClr>
                <a:schemeClr val="accent1"/>
              </a:buClr>
              <a:buFont typeface="Arial" panose="020B0604020202020204" pitchFamily="34" charset="0"/>
              <a:buNone/>
            </a:pPr>
            <a:r>
              <a:rPr lang="en-US" sz="1000" dirty="0"/>
              <a:t>Semantic segmentation masks</a:t>
            </a:r>
            <a:endParaRPr lang="en-US" sz="1000" dirty="0"/>
          </a:p>
          <a:p>
            <a:pPr indent="0" algn="ctr">
              <a:buClr>
                <a:schemeClr val="accent1"/>
              </a:buClr>
              <a:buFont typeface="Arial" panose="020B0604020202020204" pitchFamily="34" charset="0"/>
              <a:buNone/>
            </a:pPr>
            <a:r>
              <a:rPr lang="en-US" sz="1000" dirty="0"/>
              <a:t>generated by SAM </a:t>
            </a:r>
            <a:endParaRPr lang="en-US" sz="1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Conclusion</a:t>
            </a:r>
            <a:endParaRPr lang="en-US" altLang="en-GB" dirty="0">
              <a:cs typeface="Arial" panose="020B0604020202020204"/>
            </a:endParaRPr>
          </a:p>
        </p:txBody>
      </p:sp>
      <p:sp>
        <p:nvSpPr>
          <p:cNvPr id="4" name="Content Placeholder 3"/>
          <p:cNvSpPr>
            <a:spLocks noGrp="1"/>
          </p:cNvSpPr>
          <p:nvPr>
            <p:ph idx="1"/>
          </p:nvPr>
        </p:nvSpPr>
        <p:spPr>
          <a:xfrm>
            <a:off x="468630" y="1367155"/>
            <a:ext cx="8207375" cy="3559810"/>
          </a:xfrm>
        </p:spPr>
        <p:txBody>
          <a:bodyPr/>
          <a:lstStyle/>
          <a:p>
            <a:r>
              <a:rPr lang="en-US" altLang="en-GB"/>
              <a:t>DINOv2, CLIP, and SAM, has provided valuable insights into the realms of dimensionality reduction, patch matching, and image clustering. </a:t>
            </a:r>
            <a:endParaRPr lang="en-US" altLang="en-GB"/>
          </a:p>
          <a:p>
            <a:r>
              <a:rPr lang="en-US" altLang="en-GB"/>
              <a:t>The embeddings generated by CLIP effectively distinguish between different image categories, whereas the embeddings produced by SAM group similar categories together.</a:t>
            </a:r>
            <a:endParaRPr lang="en-US" altLang="en-GB"/>
          </a:p>
          <a:p>
            <a:r>
              <a:rPr lang="en-US" altLang="en-GB"/>
              <a:t>The utilization of DINOv2 facilitated detailed intra-patch and inter-patch analyses, showcasing its effectiveness in identifying significant features within images.</a:t>
            </a:r>
            <a:endParaRPr lang="en-US" altLang="en-GB"/>
          </a:p>
          <a:p>
            <a:r>
              <a:rPr lang="en-US" altLang="en-GB"/>
              <a:t>SAM's cluster analysis shed light on the quality of image embeddings, demonstrating their capability to form cohesive clusters corresponding to similar objects.</a:t>
            </a:r>
            <a:endParaRPr lang="en-US" altLang="en-GB"/>
          </a:p>
          <a:p>
            <a:r>
              <a:rPr lang="en-US" altLang="en-GB"/>
              <a:t>Thus, the embeddings from these models can be reduced dimensionally for most of the downstream tasks for a reduced computation effort.</a:t>
            </a:r>
            <a:endParaRPr lang="en-US" altLang="en-GB"/>
          </a:p>
        </p:txBody>
      </p:sp>
      <p:sp>
        <p:nvSpPr>
          <p:cNvPr id="5" name="Text Placeholder 4"/>
          <p:cNvSpPr>
            <a:spLocks noGrp="1"/>
          </p:cNvSpPr>
          <p:nvPr>
            <p:ph type="body" sz="quarter" idx="13"/>
          </p:nvPr>
        </p:nvSpPr>
        <p:spPr/>
        <p:txBody>
          <a:bodyPr/>
          <a:lstStyle/>
          <a:p>
            <a:r>
              <a:rPr lang="en-US" altLang="en-GB"/>
              <a:t>Summary</a:t>
            </a:r>
            <a:endParaRPr lang="en-US" altLang="en-GB"/>
          </a:p>
        </p:txBody>
      </p:sp>
      <p:sp>
        <p:nvSpPr>
          <p:cNvPr id="2" name="Date Placeholder 1"/>
          <p:cNvSpPr>
            <a:spLocks noGrp="1"/>
          </p:cNvSpPr>
          <p:nvPr>
            <p:ph type="dt" sz="half" idx="14"/>
          </p:nvPr>
        </p:nvSpPr>
        <p:spPr/>
        <p:txBody>
          <a:bodyPr/>
          <a:p>
            <a:fld id="{BB962C8B-B14F-4D97-AF65-F5344CB8AC3E}" type="datetime1">
              <a:rPr/>
            </a:fld>
            <a:endParaRPr lang="de-DE"/>
          </a:p>
        </p:txBody>
      </p:sp>
      <p:sp>
        <p:nvSpPr>
          <p:cNvPr id="6" name="Slide Number Placeholder 5"/>
          <p:cNvSpPr>
            <a:spLocks noGrp="1"/>
          </p:cNvSpPr>
          <p:nvPr>
            <p:ph type="sldNum" sz="quarter" idx="16"/>
          </p:nvPr>
        </p:nvSpPr>
        <p:spPr/>
        <p:txBody>
          <a:bodyPr/>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p>
            <a:r>
              <a:rPr lang="en-US"/>
              <a:t>Foundation Models</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Acknowledgement</a:t>
            </a:r>
            <a:endParaRPr lang="en-US" altLang="en-GB" dirty="0">
              <a:cs typeface="Arial" panose="020B0604020202020204"/>
            </a:endParaRPr>
          </a:p>
        </p:txBody>
      </p:sp>
      <p:sp>
        <p:nvSpPr>
          <p:cNvPr id="4" name="Content Placeholder 3"/>
          <p:cNvSpPr>
            <a:spLocks noGrp="1"/>
          </p:cNvSpPr>
          <p:nvPr>
            <p:ph idx="1"/>
          </p:nvPr>
        </p:nvSpPr>
        <p:spPr/>
        <p:txBody>
          <a:bodyPr/>
          <a:lstStyle/>
          <a:p>
            <a:r>
              <a:rPr lang="en-US" altLang="en-GB"/>
              <a:t>We would like to thank the Professors for their informative lectures and notes.</a:t>
            </a:r>
            <a:endParaRPr lang="en-US" altLang="en-GB"/>
          </a:p>
          <a:p>
            <a:r>
              <a:rPr lang="en-US" altLang="en-GB"/>
              <a:t>We would also like to thank all our tutors for their valuable support and guidance.</a:t>
            </a:r>
            <a:endParaRPr lang="en-US" altLang="en-GB"/>
          </a:p>
        </p:txBody>
      </p:sp>
      <p:sp>
        <p:nvSpPr>
          <p:cNvPr id="5" name="Text Placeholder 4"/>
          <p:cNvSpPr>
            <a:spLocks noGrp="1"/>
          </p:cNvSpPr>
          <p:nvPr>
            <p:ph type="body" sz="quarter" idx="13"/>
          </p:nvPr>
        </p:nvSpPr>
        <p:spPr/>
        <p:txBody>
          <a:bodyPr/>
          <a:lstStyle/>
          <a:p>
            <a:r>
              <a:rPr lang="en-US" altLang="en-GB"/>
              <a:t>A BIG Thanks</a:t>
            </a:r>
            <a:endParaRPr lang="en-US" altLang="en-GB"/>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8" name="Picture 7"/>
          <p:cNvPicPr>
            <a:picLocks noChangeAspect="1"/>
          </p:cNvPicPr>
          <p:nvPr/>
        </p:nvPicPr>
        <p:blipFill>
          <a:blip r:embed="rId1"/>
          <a:stretch>
            <a:fillRect/>
          </a:stretch>
        </p:blipFill>
        <p:spPr>
          <a:xfrm>
            <a:off x="2410460" y="2571750"/>
            <a:ext cx="3538220" cy="20580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References</a:t>
            </a:r>
            <a:endParaRPr lang="en-US" altLang="en-GB" dirty="0">
              <a:cs typeface="Arial" panose="020B0604020202020204"/>
            </a:endParaRPr>
          </a:p>
        </p:txBody>
      </p:sp>
      <p:sp>
        <p:nvSpPr>
          <p:cNvPr id="4" name="Content Placeholder 3"/>
          <p:cNvSpPr>
            <a:spLocks noGrp="1"/>
          </p:cNvSpPr>
          <p:nvPr>
            <p:ph idx="1"/>
          </p:nvPr>
        </p:nvSpPr>
        <p:spPr>
          <a:xfrm>
            <a:off x="468630" y="1125855"/>
            <a:ext cx="8207375" cy="3956050"/>
          </a:xfrm>
        </p:spPr>
        <p:txBody>
          <a:bodyPr/>
          <a:lstStyle/>
          <a:p>
            <a:pPr marL="342900" indent="-342900" algn="just">
              <a:buFont typeface="Arial" panose="020B0604020202020204" pitchFamily="34" charset="0"/>
              <a:buAutoNum type="arabicPeriod"/>
            </a:pPr>
            <a:r>
              <a:rPr lang="en-GB" sz="1400" dirty="0">
                <a:sym typeface="+mn-ea"/>
              </a:rPr>
              <a:t>Alec Radford, </a:t>
            </a:r>
            <a:r>
              <a:rPr lang="en-US" altLang="en-GB" sz="1400" dirty="0">
                <a:sym typeface="+mn-ea"/>
              </a:rPr>
              <a:t>et al</a:t>
            </a:r>
            <a:r>
              <a:rPr lang="en-GB" sz="1400" dirty="0">
                <a:sym typeface="+mn-ea"/>
              </a:rPr>
              <a:t>. Learning transferable visual models from natural language supervision, 2021.</a:t>
            </a:r>
            <a:endParaRPr lang="en-GB" sz="1400" dirty="0">
              <a:sym typeface="+mn-ea"/>
            </a:endParaRPr>
          </a:p>
          <a:p>
            <a:pPr marL="342900" indent="-342900" algn="just">
              <a:buAutoNum type="arabicPeriod"/>
            </a:pPr>
            <a:r>
              <a:rPr lang="en-GB" sz="1400" dirty="0">
                <a:sym typeface="+mn-ea"/>
              </a:rPr>
              <a:t>Maxime </a:t>
            </a:r>
            <a:r>
              <a:rPr lang="en-GB" sz="1400" dirty="0" err="1">
                <a:sym typeface="+mn-ea"/>
              </a:rPr>
              <a:t>Oquab</a:t>
            </a:r>
            <a:r>
              <a:rPr lang="en-GB" sz="1400" dirty="0">
                <a:sym typeface="+mn-ea"/>
              </a:rPr>
              <a:t>,</a:t>
            </a:r>
            <a:r>
              <a:rPr lang="en-US" altLang="en-GB" sz="1400" dirty="0">
                <a:sym typeface="+mn-ea"/>
              </a:rPr>
              <a:t> et al.</a:t>
            </a:r>
            <a:r>
              <a:rPr lang="en-GB" sz="1400" dirty="0">
                <a:sym typeface="+mn-ea"/>
              </a:rPr>
              <a:t> Dinov2: Learning robust visual features without supervision,</a:t>
            </a:r>
            <a:r>
              <a:rPr lang="en-US" altLang="en-GB" sz="1400" dirty="0">
                <a:sym typeface="+mn-ea"/>
              </a:rPr>
              <a:t> </a:t>
            </a:r>
            <a:r>
              <a:rPr lang="en-GB" sz="1400" dirty="0">
                <a:sym typeface="+mn-ea"/>
              </a:rPr>
              <a:t>2023.</a:t>
            </a:r>
            <a:endParaRPr lang="en-GB" sz="1400" dirty="0"/>
          </a:p>
          <a:p>
            <a:pPr marL="342900" indent="-342900" algn="just">
              <a:buAutoNum type="arabicPeriod"/>
            </a:pPr>
            <a:r>
              <a:rPr lang="en-GB" sz="1400" dirty="0"/>
              <a:t>Alexander Kirillov, Eric </a:t>
            </a:r>
            <a:r>
              <a:rPr lang="en-GB" sz="1400" dirty="0" err="1"/>
              <a:t>Mintun</a:t>
            </a:r>
            <a:r>
              <a:rPr lang="en-GB" sz="1400" dirty="0"/>
              <a:t>, </a:t>
            </a:r>
            <a:r>
              <a:rPr lang="en-GB" sz="1400" dirty="0" err="1"/>
              <a:t>Nikhila</a:t>
            </a:r>
            <a:r>
              <a:rPr lang="en-GB" sz="1400" dirty="0"/>
              <a:t> Ravi, Hanzi Mao, Chloe Rolland, Laura Gustafson, Tete</a:t>
            </a:r>
            <a:r>
              <a:rPr lang="en-US" altLang="en-GB" sz="1400" dirty="0"/>
              <a:t> </a:t>
            </a:r>
            <a:r>
              <a:rPr lang="en-GB" sz="1400" dirty="0"/>
              <a:t>Xiao, Spencer Whitehead, Alexander C. Berg, Wan-Yen Lo, Piotr Doll ́</a:t>
            </a:r>
            <a:r>
              <a:rPr lang="en-GB" sz="1400" dirty="0" err="1"/>
              <a:t>ar</a:t>
            </a:r>
            <a:r>
              <a:rPr lang="en-GB" sz="1400" dirty="0"/>
              <a:t>, and Ross </a:t>
            </a:r>
            <a:r>
              <a:rPr lang="en-GB" sz="1400" dirty="0" err="1"/>
              <a:t>Girshick</a:t>
            </a:r>
            <a:r>
              <a:rPr lang="en-GB" sz="1400" dirty="0"/>
              <a:t>.</a:t>
            </a:r>
            <a:r>
              <a:rPr lang="en-US" altLang="en-GB" sz="1400" dirty="0"/>
              <a:t> </a:t>
            </a:r>
            <a:r>
              <a:rPr lang="en-GB" sz="1400" dirty="0"/>
              <a:t>Segment anything, 2023.</a:t>
            </a:r>
            <a:endParaRPr lang="en-GB" sz="1400" dirty="0"/>
          </a:p>
          <a:p>
            <a:pPr marL="342900" indent="-342900" algn="just">
              <a:buAutoNum type="arabicPeriod"/>
            </a:pPr>
            <a:r>
              <a:rPr lang="en-GB" sz="1400" dirty="0"/>
              <a:t>Alex </a:t>
            </a:r>
            <a:r>
              <a:rPr lang="en-GB" sz="1400" dirty="0" err="1"/>
              <a:t>Krizhevsky</a:t>
            </a:r>
            <a:r>
              <a:rPr lang="en-GB" sz="1400" dirty="0"/>
              <a:t>, Vinod Nair, and Geoffrey Hinton. Cifar-10 (</a:t>
            </a:r>
            <a:r>
              <a:rPr lang="en-GB" sz="1400" dirty="0" err="1"/>
              <a:t>canadian</a:t>
            </a:r>
            <a:r>
              <a:rPr lang="en-GB" sz="1400" dirty="0"/>
              <a:t> institute for advanced research).</a:t>
            </a:r>
            <a:r>
              <a:rPr lang="en-US" altLang="en-GB" sz="1400" dirty="0"/>
              <a:t> </a:t>
            </a:r>
            <a:endParaRPr lang="en-US" altLang="en-GB" sz="1400" dirty="0"/>
          </a:p>
          <a:p>
            <a:pPr marL="342900" indent="-342900" algn="just">
              <a:buAutoNum type="arabicPeriod"/>
            </a:pPr>
            <a:r>
              <a:rPr lang="en-GB" sz="1400" dirty="0"/>
              <a:t>Fei-Fei Li, Marco </a:t>
            </a:r>
            <a:r>
              <a:rPr lang="en-GB" sz="1400" dirty="0" err="1"/>
              <a:t>Andreeto</a:t>
            </a:r>
            <a:r>
              <a:rPr lang="en-GB" sz="1400" dirty="0"/>
              <a:t>, </a:t>
            </a:r>
            <a:r>
              <a:rPr lang="en-GB" sz="1400" dirty="0" err="1"/>
              <a:t>Marc’Aurelio</a:t>
            </a:r>
            <a:r>
              <a:rPr lang="en-GB" sz="1400" dirty="0"/>
              <a:t> </a:t>
            </a:r>
            <a:r>
              <a:rPr lang="en-GB" sz="1400" dirty="0" err="1"/>
              <a:t>Ranzato</a:t>
            </a:r>
            <a:r>
              <a:rPr lang="en-GB" sz="1400" dirty="0"/>
              <a:t>, and Pietro </a:t>
            </a:r>
            <a:r>
              <a:rPr lang="en-GB" sz="1400" dirty="0" err="1"/>
              <a:t>Perona</a:t>
            </a:r>
            <a:r>
              <a:rPr lang="en-GB" sz="1400" dirty="0"/>
              <a:t>. Caltech 101, Apr 2022.</a:t>
            </a:r>
            <a:endParaRPr lang="en-GB" sz="1400" dirty="0"/>
          </a:p>
          <a:p>
            <a:pPr marL="342900" indent="-342900" algn="just">
              <a:buAutoNum type="arabicPeriod"/>
            </a:pPr>
            <a:r>
              <a:rPr lang="en-GB" sz="1400" dirty="0"/>
              <a:t>Andreas Geiger</a:t>
            </a:r>
            <a:r>
              <a:rPr lang="en-US" altLang="en-GB" sz="1400" dirty="0"/>
              <a:t>, et al.  Vision meets Robotics: The KITTI Dataset, 2013.</a:t>
            </a:r>
            <a:endParaRPr lang="en-US" altLang="en-GB" sz="1400" dirty="0"/>
          </a:p>
          <a:p>
            <a:pPr marL="342900" indent="-342900" algn="just">
              <a:buFont typeface="Arial" panose="020B0604020202020204" pitchFamily="34" charset="0"/>
              <a:buAutoNum type="arabicPeriod"/>
            </a:pPr>
            <a:r>
              <a:rPr lang="en-GB" sz="1400" dirty="0"/>
              <a:t>Al-</a:t>
            </a:r>
            <a:r>
              <a:rPr lang="en-GB" sz="1400" dirty="0" err="1"/>
              <a:t>Dhabyani</a:t>
            </a:r>
            <a:r>
              <a:rPr lang="en-GB" sz="1400" dirty="0"/>
              <a:t> W, Gomaa M, Khaled H, Fahmy A. Dataset of breast ultrasound images. Nov 2019. </a:t>
            </a:r>
            <a:endParaRPr lang="en-US" altLang="en-GB" sz="1400" dirty="0"/>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3"/>
          </p:nvPr>
        </p:nvSpPr>
        <p:spPr>
          <a:xfrm>
            <a:off x="952500" y="711200"/>
            <a:ext cx="7952105" cy="373380"/>
          </a:xfrm>
        </p:spPr>
        <p:txBody>
          <a:bodyPr/>
          <a:lstStyle/>
          <a:p>
            <a:r>
              <a:rPr lang="en-US" altLang="de-DE" sz="1800" b="1">
                <a:latin typeface="Arial Bold" panose="020B0604020202020204" charset="0"/>
                <a:cs typeface="Arial Bold" panose="020B0604020202020204" charset="0"/>
              </a:rPr>
              <a:t>Contact</a:t>
            </a:r>
            <a:endParaRPr lang="en-US" altLang="de-DE" sz="1800" b="1">
              <a:latin typeface="Arial Bold" panose="020B0604020202020204" charset="0"/>
              <a:cs typeface="Arial Bold" panose="020B0604020202020204" charset="0"/>
            </a:endParaRPr>
          </a:p>
        </p:txBody>
      </p:sp>
      <p:sp>
        <p:nvSpPr>
          <p:cNvPr id="4" name="Textplatzhalter 3"/>
          <p:cNvSpPr>
            <a:spLocks noGrp="1"/>
          </p:cNvSpPr>
          <p:nvPr>
            <p:ph type="body" sz="quarter" idx="15"/>
          </p:nvPr>
        </p:nvSpPr>
        <p:spPr>
          <a:xfrm>
            <a:off x="4950460" y="1920240"/>
            <a:ext cx="3562350" cy="941070"/>
          </a:xfrm>
        </p:spPr>
        <p:txBody>
          <a:bodyPr/>
          <a:lstStyle/>
          <a:p>
            <a:pPr algn="ctr"/>
            <a:r>
              <a:rPr lang="en-US" altLang="de-DE"/>
              <a:t>Namrata Jangid @ namratarjangid@gmail.com</a:t>
            </a:r>
            <a:endParaRPr lang="en-US" altLang="de-DE"/>
          </a:p>
          <a:p>
            <a:pPr algn="ctr"/>
            <a:r>
              <a:rPr lang="en-US" altLang="de-DE"/>
              <a:t>M.Sc Computer Science (Autonomous Systems) </a:t>
            </a:r>
            <a:endParaRPr lang="en-US" altLang="de-DE"/>
          </a:p>
        </p:txBody>
      </p:sp>
      <p:sp>
        <p:nvSpPr>
          <p:cNvPr id="25" name="Textplatzhalter 3"/>
          <p:cNvSpPr>
            <a:spLocks noGrp="1"/>
          </p:cNvSpPr>
          <p:nvPr/>
        </p:nvSpPr>
        <p:spPr>
          <a:xfrm>
            <a:off x="426085" y="4028440"/>
            <a:ext cx="3562350" cy="941070"/>
          </a:xfrm>
          <a:prstGeom prst="rect">
            <a:avLst/>
          </a:prstGeom>
        </p:spPr>
        <p:txBody>
          <a:bodyPr vert="horz" lIns="0" tIns="0" rIns="0" bIns="0" rtlCol="0">
            <a:noAutofit/>
          </a:bodyPr>
          <a:lstStyle>
            <a:lvl1pPr marL="0" indent="0" algn="l" defTabSz="685800" rtl="0" eaLnBrk="1" latinLnBrk="0" hangingPunct="1">
              <a:lnSpc>
                <a:spcPct val="120000"/>
              </a:lnSpc>
              <a:spcBef>
                <a:spcPts val="750"/>
              </a:spcBef>
              <a:buClr>
                <a:schemeClr val="accent1"/>
              </a:buClr>
              <a:buFont typeface="Arial" panose="020B0604020202020204" pitchFamily="34" charset="0"/>
              <a:buNone/>
              <a:defRPr sz="1200" b="1" kern="1200">
                <a:solidFill>
                  <a:schemeClr val="bg1"/>
                </a:solidFill>
                <a:latin typeface="+mn-lt"/>
                <a:ea typeface="+mn-ea"/>
                <a:cs typeface="+mn-cs"/>
              </a:defRPr>
            </a:lvl1pPr>
            <a:lvl2pPr marL="360680"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bg1"/>
                </a:solidFill>
                <a:latin typeface="+mn-lt"/>
                <a:ea typeface="+mn-ea"/>
                <a:cs typeface="+mn-cs"/>
              </a:defRPr>
            </a:lvl2pPr>
            <a:lvl3pPr marL="536575" indent="-17653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bg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bg1"/>
                </a:solidFill>
                <a:latin typeface="+mn-lt"/>
                <a:ea typeface="+mn-ea"/>
                <a:cs typeface="+mn-cs"/>
              </a:defRPr>
            </a:lvl4pPr>
            <a:lvl5pPr marL="897255" indent="-17653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altLang="de-DE"/>
              <a:t>Ashwin Murali @ ashwin.cse18@gmail.com</a:t>
            </a:r>
            <a:endParaRPr lang="en-US" altLang="de-DE"/>
          </a:p>
          <a:p>
            <a:pPr algn="ctr"/>
            <a:r>
              <a:rPr lang="en-US" altLang="de-DE"/>
              <a:t>M.Sc Computer Science (Autonomous Systems)</a:t>
            </a:r>
            <a:endParaRPr lang="en-US" altLang="de-DE"/>
          </a:p>
          <a:p>
            <a:pPr algn="ctr"/>
            <a:endParaRPr lang="en-US" altLang="de-DE"/>
          </a:p>
        </p:txBody>
      </p:sp>
      <p:pic>
        <p:nvPicPr>
          <p:cNvPr id="3" name="Picture 2" descr="formal_pic"/>
          <p:cNvPicPr>
            <a:picLocks noChangeAspect="1"/>
          </p:cNvPicPr>
          <p:nvPr/>
        </p:nvPicPr>
        <p:blipFill>
          <a:blip r:embed="rId1"/>
          <a:stretch>
            <a:fillRect/>
          </a:stretch>
        </p:blipFill>
        <p:spPr>
          <a:xfrm>
            <a:off x="1028065" y="2062480"/>
            <a:ext cx="1845945" cy="1845945"/>
          </a:xfrm>
          <a:prstGeom prst="rect">
            <a:avLst/>
          </a:prstGeom>
        </p:spPr>
      </p:pic>
      <p:pic>
        <p:nvPicPr>
          <p:cNvPr id="7" name="Picture 6"/>
          <p:cNvPicPr>
            <a:picLocks noChangeAspect="1"/>
          </p:cNvPicPr>
          <p:nvPr/>
        </p:nvPicPr>
        <p:blipFill>
          <a:blip r:embed="rId2"/>
          <a:stretch>
            <a:fillRect/>
          </a:stretch>
        </p:blipFill>
        <p:spPr>
          <a:xfrm>
            <a:off x="5808980" y="2667635"/>
            <a:ext cx="1845310" cy="18453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Background</a:t>
            </a:r>
            <a:endParaRPr lang="en-US" altLang="en-GB" dirty="0">
              <a:cs typeface="Arial" panose="020B0604020202020204"/>
            </a:endParaRPr>
          </a:p>
        </p:txBody>
      </p:sp>
      <p:sp>
        <p:nvSpPr>
          <p:cNvPr id="4" name="Content Placeholder 3"/>
          <p:cNvSpPr>
            <a:spLocks noGrp="1"/>
          </p:cNvSpPr>
          <p:nvPr>
            <p:ph idx="1"/>
          </p:nvPr>
        </p:nvSpPr>
        <p:spPr>
          <a:xfrm>
            <a:off x="468313" y="1598400"/>
            <a:ext cx="4103687" cy="3492500"/>
          </a:xfrm>
        </p:spPr>
        <p:txBody>
          <a:bodyPr/>
          <a:lstStyle/>
          <a:p>
            <a:r>
              <a:rPr lang="en-GB" b="1" dirty="0">
                <a:latin typeface="Arial Bold" panose="020B0604020202020204" charset="0"/>
                <a:cs typeface="Arial Bold" panose="020B0604020202020204" charset="0"/>
              </a:rPr>
              <a:t>CLIP </a:t>
            </a:r>
            <a:r>
              <a:rPr lang="en-GB" dirty="0"/>
              <a:t>(Contrastive Language-Image Pretraining) learns a joint representation of images and corresponding textual descriptions</a:t>
            </a:r>
            <a:r>
              <a:rPr lang="en-US" altLang="en-GB" dirty="0"/>
              <a:t>. </a:t>
            </a:r>
            <a:endParaRPr lang="en-US" altLang="en-GB" dirty="0"/>
          </a:p>
          <a:p>
            <a:r>
              <a:rPr lang="en-US" altLang="en-GB" b="1" dirty="0">
                <a:latin typeface="Arial Bold" panose="020B0604020202020204" charset="0"/>
                <a:cs typeface="Arial Bold" panose="020B0604020202020204" charset="0"/>
              </a:rPr>
              <a:t>DINOv2 </a:t>
            </a:r>
            <a:r>
              <a:rPr lang="en-US" altLang="en-GB" dirty="0"/>
              <a:t>can discover and segment objects in an image or video with no supervision and a segmentation-targeted objective.</a:t>
            </a:r>
            <a:endParaRPr lang="en-US" altLang="en-GB" dirty="0"/>
          </a:p>
          <a:p>
            <a:r>
              <a:rPr lang="en-US" altLang="en-GB" b="1" dirty="0">
                <a:latin typeface="Arial Bold" panose="020B0604020202020204" charset="0"/>
                <a:cs typeface="Arial Bold" panose="020B0604020202020204" charset="0"/>
              </a:rPr>
              <a:t>SAM </a:t>
            </a:r>
            <a:r>
              <a:rPr lang="en-US" altLang="en-GB" dirty="0"/>
              <a:t>(Segment Anything Model) is a </a:t>
            </a:r>
            <a:r>
              <a:rPr lang="en-US" altLang="en-GB" dirty="0" err="1"/>
              <a:t>promptable</a:t>
            </a:r>
            <a:r>
              <a:rPr lang="en-US" altLang="en-GB" dirty="0"/>
              <a:t> segmentation system with zero-shot </a:t>
            </a:r>
            <a:r>
              <a:rPr lang="en-US" altLang="en-GB" dirty="0" err="1"/>
              <a:t>generalisation</a:t>
            </a:r>
            <a:r>
              <a:rPr lang="en-US" altLang="en-GB" dirty="0"/>
              <a:t> to unfamiliar objects and images.</a:t>
            </a:r>
            <a:endParaRPr lang="en-US" altLang="en-GB" dirty="0"/>
          </a:p>
        </p:txBody>
      </p:sp>
      <p:sp>
        <p:nvSpPr>
          <p:cNvPr id="5" name="Text Placeholder 4"/>
          <p:cNvSpPr>
            <a:spLocks noGrp="1"/>
          </p:cNvSpPr>
          <p:nvPr>
            <p:ph type="body" sz="quarter" idx="13"/>
          </p:nvPr>
        </p:nvSpPr>
        <p:spPr/>
        <p:txBody>
          <a:bodyPr/>
          <a:lstStyle/>
          <a:p>
            <a:r>
              <a:rPr lang="en-US" altLang="en-GB"/>
              <a:t>CLIP, DINOv2, SAM</a:t>
            </a:r>
            <a:endParaRPr lang="en-US" altLang="en-GB"/>
          </a:p>
        </p:txBody>
      </p:sp>
      <p:sp>
        <p:nvSpPr>
          <p:cNvPr id="2" name="Date Placeholder 1"/>
          <p:cNvSpPr>
            <a:spLocks noGrp="1"/>
          </p:cNvSpPr>
          <p:nvPr>
            <p:ph type="dt" sz="half" idx="14"/>
          </p:nvPr>
        </p:nvSpPr>
        <p:spPr/>
        <p:txBody>
          <a:bodyPr/>
          <a:lstStyle/>
          <a:p>
            <a:fld id="{BB962C8B-B14F-4D97-AF65-F5344CB8AC3E}" type="datetime1">
              <a:rPr/>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 [1], [2], [3]</a:t>
            </a:r>
            <a:endParaRPr lang="en-US" dirty="0"/>
          </a:p>
        </p:txBody>
      </p:sp>
      <p:pic>
        <p:nvPicPr>
          <p:cNvPr id="8" name="Picture 7"/>
          <p:cNvPicPr>
            <a:picLocks noChangeAspect="1"/>
          </p:cNvPicPr>
          <p:nvPr/>
        </p:nvPicPr>
        <p:blipFill rotWithShape="1">
          <a:blip r:embed="rId1"/>
          <a:srcRect l="1489" t="4480"/>
          <a:stretch>
            <a:fillRect/>
          </a:stretch>
        </p:blipFill>
        <p:spPr>
          <a:xfrm>
            <a:off x="5600004" y="835091"/>
            <a:ext cx="2336088" cy="1458934"/>
          </a:xfrm>
          <a:prstGeom prst="rect">
            <a:avLst/>
          </a:prstGeom>
        </p:spPr>
      </p:pic>
      <p:pic>
        <p:nvPicPr>
          <p:cNvPr id="9" name="Picture 8"/>
          <p:cNvPicPr>
            <a:picLocks noChangeAspect="1"/>
          </p:cNvPicPr>
          <p:nvPr/>
        </p:nvPicPr>
        <p:blipFill>
          <a:blip r:embed="rId2"/>
          <a:stretch>
            <a:fillRect/>
          </a:stretch>
        </p:blipFill>
        <p:spPr>
          <a:xfrm>
            <a:off x="5047198" y="2636267"/>
            <a:ext cx="1720850" cy="2209800"/>
          </a:xfrm>
          <a:prstGeom prst="rect">
            <a:avLst/>
          </a:prstGeom>
        </p:spPr>
      </p:pic>
      <p:pic>
        <p:nvPicPr>
          <p:cNvPr id="10" name="Picture 9"/>
          <p:cNvPicPr>
            <a:picLocks noChangeAspect="1"/>
          </p:cNvPicPr>
          <p:nvPr/>
        </p:nvPicPr>
        <p:blipFill>
          <a:blip r:embed="rId3"/>
          <a:stretch>
            <a:fillRect/>
          </a:stretch>
        </p:blipFill>
        <p:spPr>
          <a:xfrm>
            <a:off x="7062176" y="2636267"/>
            <a:ext cx="1700224" cy="2209800"/>
          </a:xfrm>
          <a:prstGeom prst="rect">
            <a:avLst/>
          </a:prstGeom>
        </p:spPr>
      </p:pic>
      <p:sp>
        <p:nvSpPr>
          <p:cNvPr id="11" name="Text Box 20"/>
          <p:cNvSpPr txBox="1"/>
          <p:nvPr/>
        </p:nvSpPr>
        <p:spPr>
          <a:xfrm>
            <a:off x="5600004" y="2302496"/>
            <a:ext cx="2336088" cy="277495"/>
          </a:xfrm>
          <a:prstGeom prst="rect">
            <a:avLst/>
          </a:prstGeom>
          <a:noFill/>
        </p:spPr>
        <p:txBody>
          <a:bodyPr wrap="none" lIns="0" tIns="0" rIns="0" bIns="0" rtlCol="0">
            <a:noAutofit/>
          </a:bodyPr>
          <a:lstStyle/>
          <a:p>
            <a:pPr indent="0" algn="ctr">
              <a:buClr>
                <a:schemeClr val="accent1"/>
              </a:buClr>
              <a:buFont typeface="Arial" panose="020B0604020202020204" pitchFamily="34" charset="0"/>
              <a:buNone/>
            </a:pPr>
            <a:r>
              <a:rPr lang="en-US" sz="1000" dirty="0"/>
              <a:t>CLIP</a:t>
            </a:r>
            <a:endParaRPr lang="en-US" sz="1000" dirty="0"/>
          </a:p>
        </p:txBody>
      </p:sp>
      <p:sp>
        <p:nvSpPr>
          <p:cNvPr id="12" name="Text Box 20"/>
          <p:cNvSpPr txBox="1"/>
          <p:nvPr/>
        </p:nvSpPr>
        <p:spPr>
          <a:xfrm>
            <a:off x="5047198" y="4902343"/>
            <a:ext cx="1720850" cy="277495"/>
          </a:xfrm>
          <a:prstGeom prst="rect">
            <a:avLst/>
          </a:prstGeom>
          <a:noFill/>
        </p:spPr>
        <p:txBody>
          <a:bodyPr wrap="none" lIns="0" tIns="0" rIns="0" bIns="0" rtlCol="0">
            <a:noAutofit/>
          </a:bodyPr>
          <a:lstStyle/>
          <a:p>
            <a:pPr indent="0" algn="ctr">
              <a:buClr>
                <a:schemeClr val="accent1"/>
              </a:buClr>
              <a:buFont typeface="Arial" panose="020B0604020202020204" pitchFamily="34" charset="0"/>
              <a:buNone/>
            </a:pPr>
            <a:r>
              <a:rPr lang="en-US" sz="1000" dirty="0"/>
              <a:t>DINOv2</a:t>
            </a:r>
            <a:endParaRPr lang="en-US" sz="1000" dirty="0"/>
          </a:p>
        </p:txBody>
      </p:sp>
      <p:sp>
        <p:nvSpPr>
          <p:cNvPr id="13" name="Text Box 20"/>
          <p:cNvSpPr txBox="1"/>
          <p:nvPr/>
        </p:nvSpPr>
        <p:spPr>
          <a:xfrm>
            <a:off x="7041550" y="4902343"/>
            <a:ext cx="1720850" cy="277495"/>
          </a:xfrm>
          <a:prstGeom prst="rect">
            <a:avLst/>
          </a:prstGeom>
          <a:noFill/>
        </p:spPr>
        <p:txBody>
          <a:bodyPr wrap="none" lIns="0" tIns="0" rIns="0" bIns="0" rtlCol="0">
            <a:noAutofit/>
          </a:bodyPr>
          <a:lstStyle/>
          <a:p>
            <a:pPr indent="0" algn="ctr">
              <a:buClr>
                <a:schemeClr val="accent1"/>
              </a:buClr>
              <a:buFont typeface="Arial" panose="020B0604020202020204" pitchFamily="34" charset="0"/>
              <a:buNone/>
            </a:pPr>
            <a:r>
              <a:rPr lang="en-US" sz="1000" dirty="0"/>
              <a:t>SAM</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Background</a:t>
            </a:r>
            <a:endParaRPr lang="en-US" altLang="en-GB" dirty="0">
              <a:cs typeface="Arial" panose="020B0604020202020204"/>
            </a:endParaRPr>
          </a:p>
        </p:txBody>
      </p:sp>
      <p:graphicFrame>
        <p:nvGraphicFramePr>
          <p:cNvPr id="9" name="Content Placeholder 8"/>
          <p:cNvGraphicFramePr>
            <a:graphicFrameLocks noGrp="1"/>
          </p:cNvGraphicFramePr>
          <p:nvPr>
            <p:ph idx="1"/>
          </p:nvPr>
        </p:nvGraphicFramePr>
        <p:xfrm>
          <a:off x="468630" y="1527175"/>
          <a:ext cx="8191500" cy="2895600"/>
        </p:xfrm>
        <a:graphic>
          <a:graphicData uri="http://schemas.openxmlformats.org/drawingml/2006/table">
            <a:tbl>
              <a:tblPr firstRow="1" bandRow="1">
                <a:tableStyleId>{5C22544A-7EE6-4342-B048-85BDC9FD1C3A}</a:tableStyleId>
              </a:tblPr>
              <a:tblGrid>
                <a:gridCol w="2047875"/>
                <a:gridCol w="2047875"/>
                <a:gridCol w="2047875"/>
                <a:gridCol w="2047875"/>
              </a:tblGrid>
              <a:tr h="579120">
                <a:tc>
                  <a:txBody>
                    <a:bodyPr/>
                    <a:lstStyle/>
                    <a:p>
                      <a:pPr>
                        <a:buNone/>
                      </a:pPr>
                      <a:r>
                        <a:rPr lang="en-US"/>
                        <a:t>Aspect</a:t>
                      </a:r>
                      <a:endParaRPr lang="en-US"/>
                    </a:p>
                  </a:txBody>
                  <a:tcPr/>
                </a:tc>
                <a:tc>
                  <a:txBody>
                    <a:bodyPr/>
                    <a:lstStyle/>
                    <a:p>
                      <a:pPr>
                        <a:buNone/>
                      </a:pPr>
                      <a:r>
                        <a:rPr lang="en-US"/>
                        <a:t>CLIP</a:t>
                      </a:r>
                      <a:endParaRPr lang="en-US"/>
                    </a:p>
                  </a:txBody>
                  <a:tcPr/>
                </a:tc>
                <a:tc>
                  <a:txBody>
                    <a:bodyPr/>
                    <a:lstStyle/>
                    <a:p>
                      <a:pPr>
                        <a:buNone/>
                      </a:pPr>
                      <a:r>
                        <a:rPr lang="en-US"/>
                        <a:t>DINOv2</a:t>
                      </a:r>
                      <a:endParaRPr lang="en-US"/>
                    </a:p>
                  </a:txBody>
                  <a:tcPr/>
                </a:tc>
                <a:tc>
                  <a:txBody>
                    <a:bodyPr/>
                    <a:lstStyle/>
                    <a:p>
                      <a:pPr>
                        <a:buNone/>
                      </a:pPr>
                      <a:r>
                        <a:rPr lang="en-US"/>
                        <a:t>SAM</a:t>
                      </a:r>
                      <a:endParaRPr lang="en-US"/>
                    </a:p>
                  </a:txBody>
                  <a:tcPr/>
                </a:tc>
              </a:tr>
              <a:tr h="579120">
                <a:tc>
                  <a:txBody>
                    <a:bodyPr/>
                    <a:lstStyle/>
                    <a:p>
                      <a:pPr>
                        <a:buNone/>
                      </a:pPr>
                      <a:r>
                        <a:rPr lang="en-US" b="1">
                          <a:latin typeface="Arial Bold" panose="020B0604020202020204" charset="0"/>
                          <a:cs typeface="Arial Bold" panose="020B0604020202020204" charset="0"/>
                        </a:rPr>
                        <a:t>Architecture Variant</a:t>
                      </a:r>
                      <a:endParaRPr lang="en-US" b="1">
                        <a:latin typeface="Arial Bold" panose="020B0604020202020204" charset="0"/>
                        <a:cs typeface="Arial Bold" panose="020B0604020202020204" charset="0"/>
                      </a:endParaRPr>
                    </a:p>
                  </a:txBody>
                  <a:tcPr/>
                </a:tc>
                <a:tc>
                  <a:txBody>
                    <a:bodyPr/>
                    <a:lstStyle/>
                    <a:p>
                      <a:pPr>
                        <a:buNone/>
                      </a:pPr>
                      <a:r>
                        <a:rPr lang="en-US"/>
                        <a:t>ViT-B/32</a:t>
                      </a:r>
                      <a:endParaRPr lang="en-US"/>
                    </a:p>
                  </a:txBody>
                  <a:tcPr/>
                </a:tc>
                <a:tc>
                  <a:txBody>
                    <a:bodyPr/>
                    <a:lstStyle/>
                    <a:p>
                      <a:pPr>
                        <a:buNone/>
                      </a:pPr>
                      <a:r>
                        <a:rPr lang="en-US"/>
                        <a:t>ViT-g14</a:t>
                      </a:r>
                      <a:endParaRPr lang="en-US"/>
                    </a:p>
                  </a:txBody>
                  <a:tcPr/>
                </a:tc>
                <a:tc>
                  <a:txBody>
                    <a:bodyPr/>
                    <a:lstStyle/>
                    <a:p>
                      <a:pPr>
                        <a:buNone/>
                      </a:pPr>
                      <a:r>
                        <a:rPr lang="en-US" dirty="0"/>
                        <a:t>MAE </a:t>
                      </a:r>
                      <a:r>
                        <a:rPr lang="en-US" dirty="0" err="1"/>
                        <a:t>ViT</a:t>
                      </a:r>
                      <a:r>
                        <a:rPr lang="en-US" dirty="0"/>
                        <a:t>-H/16</a:t>
                      </a:r>
                      <a:endParaRPr lang="en-US" dirty="0"/>
                    </a:p>
                  </a:txBody>
                  <a:tcPr/>
                </a:tc>
              </a:tr>
              <a:tr h="579120">
                <a:tc>
                  <a:txBody>
                    <a:bodyPr/>
                    <a:lstStyle/>
                    <a:p>
                      <a:pPr>
                        <a:buNone/>
                      </a:pPr>
                      <a:r>
                        <a:rPr lang="en-US" b="1">
                          <a:latin typeface="Arial Bold" panose="020B0604020202020204" charset="0"/>
                          <a:cs typeface="Arial Bold" panose="020B0604020202020204" charset="0"/>
                        </a:rPr>
                        <a:t>Input Image Shape</a:t>
                      </a:r>
                      <a:endParaRPr lang="en-US" b="1">
                        <a:latin typeface="Arial Bold" panose="020B0604020202020204" charset="0"/>
                        <a:cs typeface="Arial Bold" panose="020B0604020202020204" charset="0"/>
                      </a:endParaRPr>
                    </a:p>
                  </a:txBody>
                  <a:tcPr/>
                </a:tc>
                <a:tc>
                  <a:txBody>
                    <a:bodyPr/>
                    <a:lstStyle/>
                    <a:p>
                      <a:pPr>
                        <a:buNone/>
                      </a:pPr>
                      <a:r>
                        <a:rPr lang="en-US"/>
                        <a:t>&gt;= 224 x 224</a:t>
                      </a:r>
                      <a:endParaRPr lang="en-US"/>
                    </a:p>
                  </a:txBody>
                  <a:tcPr/>
                </a:tc>
                <a:tc>
                  <a:txBody>
                    <a:bodyPr/>
                    <a:lstStyle/>
                    <a:p>
                      <a:pPr>
                        <a:buNone/>
                      </a:pPr>
                      <a:r>
                        <a:rPr lang="en-US"/>
                        <a:t>&gt;= 224 x 224</a:t>
                      </a:r>
                      <a:endParaRPr lang="en-US"/>
                    </a:p>
                  </a:txBody>
                  <a:tcPr/>
                </a:tc>
                <a:tc>
                  <a:txBody>
                    <a:bodyPr/>
                    <a:lstStyle/>
                    <a:p>
                      <a:pPr>
                        <a:buNone/>
                      </a:pPr>
                      <a:r>
                        <a:rPr lang="en-US" dirty="0"/>
                        <a:t>=1024 x 1024</a:t>
                      </a:r>
                      <a:endParaRPr lang="en-US" dirty="0"/>
                    </a:p>
                  </a:txBody>
                  <a:tcPr/>
                </a:tc>
              </a:tr>
              <a:tr h="579120">
                <a:tc>
                  <a:txBody>
                    <a:bodyPr/>
                    <a:lstStyle/>
                    <a:p>
                      <a:pPr>
                        <a:buNone/>
                      </a:pPr>
                      <a:r>
                        <a:rPr lang="en-US" b="1" dirty="0">
                          <a:latin typeface="Arial Bold" panose="020B0604020202020204" charset="0"/>
                          <a:cs typeface="Arial Bold" panose="020B0604020202020204" charset="0"/>
                        </a:rPr>
                        <a:t>Patch Input</a:t>
                      </a:r>
                      <a:endParaRPr lang="en-US" b="1" dirty="0">
                        <a:latin typeface="Arial Bold" panose="020B0604020202020204" charset="0"/>
                        <a:cs typeface="Arial Bold" panose="020B0604020202020204" charset="0"/>
                      </a:endParaRPr>
                    </a:p>
                  </a:txBody>
                  <a:tcPr/>
                </a:tc>
                <a:tc>
                  <a:txBody>
                    <a:bodyPr/>
                    <a:lstStyle/>
                    <a:p>
                      <a:pPr>
                        <a:buNone/>
                      </a:pPr>
                      <a:r>
                        <a:rPr lang="en-US"/>
                        <a:t>No</a:t>
                      </a:r>
                      <a:endParaRPr lang="en-US"/>
                    </a:p>
                  </a:txBody>
                  <a:tcPr/>
                </a:tc>
                <a:tc>
                  <a:txBody>
                    <a:bodyPr/>
                    <a:lstStyle/>
                    <a:p>
                      <a:pPr>
                        <a:buNone/>
                      </a:pPr>
                      <a:r>
                        <a:rPr lang="en-US"/>
                        <a:t>Yes</a:t>
                      </a:r>
                      <a:endParaRPr lang="en-US"/>
                    </a:p>
                  </a:txBody>
                  <a:tcPr/>
                </a:tc>
                <a:tc>
                  <a:txBody>
                    <a:bodyPr/>
                    <a:lstStyle/>
                    <a:p>
                      <a:pPr>
                        <a:buNone/>
                      </a:pPr>
                      <a:r>
                        <a:rPr lang="en-US" dirty="0"/>
                        <a:t>No</a:t>
                      </a:r>
                      <a:endParaRPr lang="en-US" dirty="0"/>
                    </a:p>
                  </a:txBody>
                  <a:tcPr/>
                </a:tc>
              </a:tr>
              <a:tr h="579120">
                <a:tc>
                  <a:txBody>
                    <a:bodyPr/>
                    <a:lstStyle/>
                    <a:p>
                      <a:pPr>
                        <a:buNone/>
                      </a:pPr>
                      <a:r>
                        <a:rPr lang="en-US" b="1">
                          <a:latin typeface="Arial Bold" panose="020B0604020202020204" charset="0"/>
                          <a:cs typeface="Arial Bold" panose="020B0604020202020204" charset="0"/>
                        </a:rPr>
                        <a:t>Embedding Shape</a:t>
                      </a:r>
                      <a:endParaRPr lang="en-US" b="1">
                        <a:latin typeface="Arial Bold" panose="020B0604020202020204" charset="0"/>
                        <a:cs typeface="Arial Bold" panose="020B0604020202020204" charset="0"/>
                      </a:endParaRPr>
                    </a:p>
                  </a:txBody>
                  <a:tcPr/>
                </a:tc>
                <a:tc>
                  <a:txBody>
                    <a:bodyPr/>
                    <a:lstStyle/>
                    <a:p>
                      <a:pPr>
                        <a:buNone/>
                      </a:pPr>
                      <a:r>
                        <a:rPr lang="en-US"/>
                        <a:t>(512,)</a:t>
                      </a:r>
                      <a:endParaRPr lang="en-US"/>
                    </a:p>
                  </a:txBody>
                  <a:tcPr/>
                </a:tc>
                <a:tc>
                  <a:txBody>
                    <a:bodyPr/>
                    <a:lstStyle/>
                    <a:p>
                      <a:pPr>
                        <a:buNone/>
                      </a:pPr>
                      <a:r>
                        <a:rPr lang="en-US"/>
                        <a:t>(1536,)</a:t>
                      </a:r>
                      <a:endParaRPr lang="en-US"/>
                    </a:p>
                  </a:txBody>
                  <a:tcPr/>
                </a:tc>
                <a:tc>
                  <a:txBody>
                    <a:bodyPr/>
                    <a:lstStyle/>
                    <a:p>
                      <a:pPr>
                        <a:buNone/>
                      </a:pPr>
                      <a:r>
                        <a:rPr lang="en-US" dirty="0"/>
                        <a:t>(256,)</a:t>
                      </a:r>
                      <a:endParaRPr lang="en-US" dirty="0"/>
                    </a:p>
                  </a:txBody>
                  <a:tcPr/>
                </a:tc>
              </a:tr>
            </a:tbl>
          </a:graphicData>
        </a:graphic>
      </p:graphicFrame>
      <p:sp>
        <p:nvSpPr>
          <p:cNvPr id="5" name="Text Placeholder 4"/>
          <p:cNvSpPr>
            <a:spLocks noGrp="1"/>
          </p:cNvSpPr>
          <p:nvPr>
            <p:ph type="body" sz="quarter" idx="13"/>
          </p:nvPr>
        </p:nvSpPr>
        <p:spPr/>
        <p:txBody>
          <a:bodyPr/>
          <a:lstStyle/>
          <a:p>
            <a:r>
              <a:rPr lang="en-US" altLang="en-GB"/>
              <a:t>Model Card</a:t>
            </a:r>
            <a:endParaRPr lang="en-US" altLang="en-GB"/>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Methodology</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a:t>Architecture Diagram</a:t>
            </a:r>
            <a:endParaRPr lang="en-US" altLang="en-GB"/>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4" name="Picture 3" descr="architecture"/>
          <p:cNvPicPr>
            <a:picLocks noChangeAspect="1"/>
          </p:cNvPicPr>
          <p:nvPr/>
        </p:nvPicPr>
        <p:blipFill>
          <a:blip r:embed="rId1"/>
          <a:stretch>
            <a:fillRect/>
          </a:stretch>
        </p:blipFill>
        <p:spPr>
          <a:xfrm>
            <a:off x="466725" y="1097915"/>
            <a:ext cx="7940675" cy="41230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Methodology</a:t>
            </a:r>
            <a:endParaRPr lang="en-US" altLang="en-GB" dirty="0">
              <a:cs typeface="Arial" panose="020B0604020202020204"/>
            </a:endParaRPr>
          </a:p>
        </p:txBody>
      </p:sp>
      <p:sp>
        <p:nvSpPr>
          <p:cNvPr id="4" name="Content Placeholder 3"/>
          <p:cNvSpPr>
            <a:spLocks noGrp="1"/>
          </p:cNvSpPr>
          <p:nvPr>
            <p:ph idx="1"/>
          </p:nvPr>
        </p:nvSpPr>
        <p:spPr/>
        <p:txBody>
          <a:bodyPr/>
          <a:lstStyle/>
          <a:p>
            <a:r>
              <a:rPr lang="en-US" altLang="en-GB"/>
              <a:t>CIFAR-10, Caltech-101 and KITTI were the three datasets taken for the analysis.</a:t>
            </a:r>
            <a:endParaRPr lang="en-US" altLang="en-GB"/>
          </a:p>
          <a:p>
            <a:endParaRPr lang="en-US" altLang="en-GB"/>
          </a:p>
          <a:p>
            <a:endParaRPr lang="en-US" altLang="en-GB"/>
          </a:p>
          <a:p>
            <a:endParaRPr lang="en-US" altLang="en-GB"/>
          </a:p>
          <a:p>
            <a:endParaRPr lang="en-US" altLang="en-GB"/>
          </a:p>
          <a:p>
            <a:endParaRPr lang="en-US" altLang="en-GB"/>
          </a:p>
          <a:p>
            <a:endParaRPr lang="en-US" altLang="en-GB"/>
          </a:p>
          <a:p>
            <a:r>
              <a:rPr lang="en-US" altLang="en-GB"/>
              <a:t>KITTI, a benchmark dataset for Autonomous Driving was also used for a specific analysis</a:t>
            </a:r>
            <a:endParaRPr lang="en-US" altLang="en-GB"/>
          </a:p>
          <a:p>
            <a:pPr marL="0" indent="0">
              <a:buNone/>
            </a:pPr>
            <a:r>
              <a:rPr lang="en-US" altLang="en-GB"/>
              <a:t>using SAM.</a:t>
            </a:r>
            <a:endParaRPr lang="en-US" altLang="en-GB"/>
          </a:p>
          <a:p>
            <a:endParaRPr lang="en-US" altLang="en-GB"/>
          </a:p>
        </p:txBody>
      </p:sp>
      <p:sp>
        <p:nvSpPr>
          <p:cNvPr id="5" name="Text Placeholder 4"/>
          <p:cNvSpPr>
            <a:spLocks noGrp="1"/>
          </p:cNvSpPr>
          <p:nvPr>
            <p:ph type="body" sz="quarter" idx="13"/>
          </p:nvPr>
        </p:nvSpPr>
        <p:spPr/>
        <p:txBody>
          <a:bodyPr/>
          <a:lstStyle/>
          <a:p>
            <a:r>
              <a:rPr lang="en-US" altLang="en-GB"/>
              <a:t>Datasets</a:t>
            </a:r>
            <a:endParaRPr lang="en-US" altLang="en-GB"/>
          </a:p>
        </p:txBody>
      </p:sp>
      <p:sp>
        <p:nvSpPr>
          <p:cNvPr id="2" name="Date Placeholder 1"/>
          <p:cNvSpPr>
            <a:spLocks noGrp="1"/>
          </p:cNvSpPr>
          <p:nvPr>
            <p:ph type="dt" sz="half" idx="14"/>
          </p:nvPr>
        </p:nvSpPr>
        <p:spPr/>
        <p:txBody>
          <a:bodyPr/>
          <a:lstStyle/>
          <a:p>
            <a:fld id="{BB962C8B-B14F-4D97-AF65-F5344CB8AC3E}" type="datetime1">
              <a:rPr/>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 [4], [5], [6]</a:t>
            </a:r>
            <a:endParaRPr lang="en-US" dirty="0"/>
          </a:p>
        </p:txBody>
      </p:sp>
      <p:graphicFrame>
        <p:nvGraphicFramePr>
          <p:cNvPr id="8" name="Table 7"/>
          <p:cNvGraphicFramePr/>
          <p:nvPr/>
        </p:nvGraphicFramePr>
        <p:xfrm>
          <a:off x="1372235" y="2088515"/>
          <a:ext cx="6400800" cy="2232660"/>
        </p:xfrm>
        <a:graphic>
          <a:graphicData uri="http://schemas.openxmlformats.org/drawingml/2006/table">
            <a:tbl>
              <a:tblPr firstRow="1" bandRow="1">
                <a:tableStyleId>{5C22544A-7EE6-4342-B048-85BDC9FD1C3A}</a:tableStyleId>
              </a:tblPr>
              <a:tblGrid>
                <a:gridCol w="3200400"/>
                <a:gridCol w="3200400"/>
              </a:tblGrid>
              <a:tr h="381000">
                <a:tc>
                  <a:txBody>
                    <a:bodyPr/>
                    <a:lstStyle/>
                    <a:p>
                      <a:pPr>
                        <a:buNone/>
                      </a:pPr>
                      <a:r>
                        <a:rPr lang="en-US"/>
                        <a:t>CIFAR-10</a:t>
                      </a:r>
                      <a:endParaRPr lang="en-US"/>
                    </a:p>
                  </a:txBody>
                  <a:tcPr/>
                </a:tc>
                <a:tc>
                  <a:txBody>
                    <a:bodyPr/>
                    <a:lstStyle/>
                    <a:p>
                      <a:pPr>
                        <a:buNone/>
                      </a:pPr>
                      <a:r>
                        <a:rPr lang="en-US"/>
                        <a:t>Caltech-101</a:t>
                      </a:r>
                      <a:endParaRPr lang="en-US"/>
                    </a:p>
                  </a:txBody>
                  <a:tcPr/>
                </a:tc>
              </a:tr>
              <a:tr h="381000">
                <a:tc>
                  <a:txBody>
                    <a:bodyPr/>
                    <a:lstStyle/>
                    <a:p>
                      <a:pPr>
                        <a:buNone/>
                      </a:pPr>
                      <a:r>
                        <a:rPr lang="en-US"/>
                        <a:t>10 Classes</a:t>
                      </a:r>
                      <a:endParaRPr lang="en-US"/>
                    </a:p>
                  </a:txBody>
                  <a:tcPr/>
                </a:tc>
                <a:tc>
                  <a:txBody>
                    <a:bodyPr/>
                    <a:lstStyle/>
                    <a:p>
                      <a:pPr>
                        <a:buNone/>
                      </a:pPr>
                      <a:r>
                        <a:rPr lang="en-US"/>
                        <a:t>101 Object Categories</a:t>
                      </a:r>
                      <a:endParaRPr lang="en-US"/>
                    </a:p>
                  </a:txBody>
                  <a:tcPr/>
                </a:tc>
              </a:tr>
              <a:tr h="381000">
                <a:tc>
                  <a:txBody>
                    <a:bodyPr/>
                    <a:lstStyle/>
                    <a:p>
                      <a:pPr>
                        <a:buNone/>
                      </a:pPr>
                      <a:r>
                        <a:rPr lang="en-US"/>
                        <a:t>32*32 Image Resolution</a:t>
                      </a:r>
                      <a:endParaRPr lang="en-US"/>
                    </a:p>
                  </a:txBody>
                  <a:tcPr/>
                </a:tc>
                <a:tc>
                  <a:txBody>
                    <a:bodyPr/>
                    <a:lstStyle/>
                    <a:p>
                      <a:pPr>
                        <a:buNone/>
                      </a:pPr>
                      <a:r>
                        <a:rPr lang="en-US"/>
                        <a:t>Higher resolution with varying sizes</a:t>
                      </a:r>
                      <a:endParaRPr lang="en-US"/>
                    </a:p>
                  </a:txBody>
                  <a:tcPr/>
                </a:tc>
              </a:tr>
              <a:tr h="381000">
                <a:tc>
                  <a:txBody>
                    <a:bodyPr/>
                    <a:lstStyle/>
                    <a:p>
                      <a:pPr>
                        <a:buNone/>
                      </a:pPr>
                      <a:r>
                        <a:rPr lang="en-US"/>
                        <a:t>Common objects and animals like airplanes, cars, birds, cats and dogs</a:t>
                      </a:r>
                      <a:endParaRPr lang="en-US"/>
                    </a:p>
                  </a:txBody>
                  <a:tcPr/>
                </a:tc>
                <a:tc>
                  <a:txBody>
                    <a:bodyPr/>
                    <a:lstStyle/>
                    <a:p>
                      <a:pPr>
                        <a:buNone/>
                      </a:pPr>
                      <a:r>
                        <a:rPr lang="en-US"/>
                        <a:t>Wide range of categories such as faces, animals, vehicles and household objects</a:t>
                      </a:r>
                      <a:endParaRPr lang="en-US"/>
                    </a:p>
                  </a:txBody>
                  <a:tcPr/>
                </a:tc>
              </a:tr>
              <a:tr h="381000">
                <a:tc>
                  <a:txBody>
                    <a:bodyPr/>
                    <a:lstStyle/>
                    <a:p>
                      <a:pPr>
                        <a:buNone/>
                      </a:pPr>
                      <a:r>
                        <a:rPr lang="en-US"/>
                        <a:t>Simpler dataset</a:t>
                      </a:r>
                      <a:endParaRPr lang="en-US"/>
                    </a:p>
                  </a:txBody>
                  <a:tcPr/>
                </a:tc>
                <a:tc>
                  <a:txBody>
                    <a:bodyPr/>
                    <a:lstStyle/>
                    <a:p>
                      <a:pPr>
                        <a:buNone/>
                      </a:pPr>
                      <a:r>
                        <a:rPr lang="en-US"/>
                        <a:t>Challenging dataset</a:t>
                      </a:r>
                      <a:endParaRPr lang="en-US"/>
                    </a:p>
                  </a:txBody>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2200" dirty="0"/>
              <a:t>Patch Analysis using DINOv2</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a:t>Intra-patch Visualization after PCA using DINOv2 Embeddings</a:t>
            </a:r>
            <a:endParaRPr lang="en-US" altLang="en-GB"/>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13" name="Picture 12"/>
          <p:cNvPicPr>
            <a:picLocks noChangeAspect="1"/>
          </p:cNvPicPr>
          <p:nvPr/>
        </p:nvPicPr>
        <p:blipFill>
          <a:blip r:embed="rId1"/>
          <a:stretch>
            <a:fillRect/>
          </a:stretch>
        </p:blipFill>
        <p:spPr>
          <a:xfrm>
            <a:off x="466725" y="2167890"/>
            <a:ext cx="1898650" cy="1696085"/>
          </a:xfrm>
          <a:prstGeom prst="rect">
            <a:avLst/>
          </a:prstGeom>
        </p:spPr>
      </p:pic>
      <p:pic>
        <p:nvPicPr>
          <p:cNvPr id="16" name="Picture 15"/>
          <p:cNvPicPr>
            <a:picLocks noChangeAspect="1"/>
          </p:cNvPicPr>
          <p:nvPr/>
        </p:nvPicPr>
        <p:blipFill>
          <a:blip r:embed="rId2"/>
          <a:stretch>
            <a:fillRect/>
          </a:stretch>
        </p:blipFill>
        <p:spPr>
          <a:xfrm>
            <a:off x="2549525" y="1520825"/>
            <a:ext cx="1898650" cy="1696085"/>
          </a:xfrm>
          <a:prstGeom prst="rect">
            <a:avLst/>
          </a:prstGeom>
        </p:spPr>
      </p:pic>
      <p:pic>
        <p:nvPicPr>
          <p:cNvPr id="17" name="Picture 16"/>
          <p:cNvPicPr>
            <a:picLocks noChangeAspect="1"/>
          </p:cNvPicPr>
          <p:nvPr/>
        </p:nvPicPr>
        <p:blipFill>
          <a:blip r:embed="rId3"/>
          <a:stretch>
            <a:fillRect/>
          </a:stretch>
        </p:blipFill>
        <p:spPr>
          <a:xfrm>
            <a:off x="5125720" y="3863975"/>
            <a:ext cx="1898650" cy="1696085"/>
          </a:xfrm>
          <a:prstGeom prst="rect">
            <a:avLst/>
          </a:prstGeom>
        </p:spPr>
      </p:pic>
      <p:pic>
        <p:nvPicPr>
          <p:cNvPr id="18" name="Picture 17"/>
          <p:cNvPicPr>
            <a:picLocks noChangeAspect="1"/>
          </p:cNvPicPr>
          <p:nvPr/>
        </p:nvPicPr>
        <p:blipFill>
          <a:blip r:embed="rId4"/>
          <a:stretch>
            <a:fillRect/>
          </a:stretch>
        </p:blipFill>
        <p:spPr>
          <a:xfrm>
            <a:off x="2063115" y="3675380"/>
            <a:ext cx="1950720" cy="1742440"/>
          </a:xfrm>
          <a:prstGeom prst="rect">
            <a:avLst/>
          </a:prstGeom>
        </p:spPr>
      </p:pic>
      <p:sp>
        <p:nvSpPr>
          <p:cNvPr id="19" name="Text Box 18"/>
          <p:cNvSpPr txBox="1"/>
          <p:nvPr/>
        </p:nvSpPr>
        <p:spPr>
          <a:xfrm>
            <a:off x="919480" y="1938655"/>
            <a:ext cx="1047115"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Original Image</a:t>
            </a:r>
            <a:endParaRPr lang="en-US" sz="1000" dirty="0"/>
          </a:p>
        </p:txBody>
      </p:sp>
      <p:sp>
        <p:nvSpPr>
          <p:cNvPr id="20" name="Text Box 19"/>
          <p:cNvSpPr txBox="1"/>
          <p:nvPr/>
        </p:nvSpPr>
        <p:spPr>
          <a:xfrm>
            <a:off x="2845435" y="1370965"/>
            <a:ext cx="159131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First PCA Component</a:t>
            </a:r>
            <a:endParaRPr lang="en-US" sz="1000" dirty="0"/>
          </a:p>
        </p:txBody>
      </p:sp>
      <p:sp>
        <p:nvSpPr>
          <p:cNvPr id="21" name="Text Box 20"/>
          <p:cNvSpPr txBox="1"/>
          <p:nvPr/>
        </p:nvSpPr>
        <p:spPr>
          <a:xfrm>
            <a:off x="5433060" y="3683000"/>
            <a:ext cx="159131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Background Separation</a:t>
            </a:r>
            <a:endParaRPr lang="en-US" sz="1000" dirty="0"/>
          </a:p>
        </p:txBody>
      </p:sp>
      <p:sp>
        <p:nvSpPr>
          <p:cNvPr id="22" name="Text Box 21"/>
          <p:cNvSpPr txBox="1"/>
          <p:nvPr/>
        </p:nvSpPr>
        <p:spPr>
          <a:xfrm>
            <a:off x="2422525" y="3507105"/>
            <a:ext cx="159131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PCA for Foreground</a:t>
            </a:r>
            <a:endParaRPr lang="en-US" sz="1000" dirty="0"/>
          </a:p>
        </p:txBody>
      </p:sp>
      <p:pic>
        <p:nvPicPr>
          <p:cNvPr id="23" name="Picture 22"/>
          <p:cNvPicPr>
            <a:picLocks noChangeAspect="1"/>
          </p:cNvPicPr>
          <p:nvPr/>
        </p:nvPicPr>
        <p:blipFill>
          <a:blip r:embed="rId5"/>
          <a:stretch>
            <a:fillRect/>
          </a:stretch>
        </p:blipFill>
        <p:spPr>
          <a:xfrm>
            <a:off x="5125720" y="1467485"/>
            <a:ext cx="2555240" cy="1921510"/>
          </a:xfrm>
          <a:prstGeom prst="rect">
            <a:avLst/>
          </a:prstGeom>
        </p:spPr>
      </p:pic>
      <p:sp>
        <p:nvSpPr>
          <p:cNvPr id="24" name="Text Box 23"/>
          <p:cNvSpPr txBox="1"/>
          <p:nvPr/>
        </p:nvSpPr>
        <p:spPr>
          <a:xfrm>
            <a:off x="5483860" y="1265555"/>
            <a:ext cx="227076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Histogram of 3 PCA Components</a:t>
            </a:r>
            <a:endParaRPr lang="en-US" sz="1000" dirty="0"/>
          </a:p>
        </p:txBody>
      </p:sp>
      <p:sp>
        <p:nvSpPr>
          <p:cNvPr id="26" name="Diamond 25"/>
          <p:cNvSpPr/>
          <p:nvPr/>
        </p:nvSpPr>
        <p:spPr>
          <a:xfrm>
            <a:off x="7920990" y="3188335"/>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&lt;0.4</a:t>
            </a:r>
            <a:endParaRPr lang="en-US" sz="1000" dirty="0"/>
          </a:p>
        </p:txBody>
      </p:sp>
      <p:cxnSp>
        <p:nvCxnSpPr>
          <p:cNvPr id="28" name="Curved Connector 27"/>
          <p:cNvCxnSpPr>
            <a:stCxn id="23" idx="3"/>
            <a:endCxn id="26" idx="0"/>
          </p:cNvCxnSpPr>
          <p:nvPr/>
        </p:nvCxnSpPr>
        <p:spPr>
          <a:xfrm>
            <a:off x="7680960" y="2428240"/>
            <a:ext cx="697230" cy="760095"/>
          </a:xfrm>
          <a:prstGeom prst="curved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26" idx="2"/>
            <a:endCxn id="17" idx="3"/>
          </p:cNvCxnSpPr>
          <p:nvPr/>
        </p:nvCxnSpPr>
        <p:spPr>
          <a:xfrm rot="5400000">
            <a:off x="7396480" y="3730625"/>
            <a:ext cx="609600" cy="1353820"/>
          </a:xfrm>
          <a:prstGeom prst="curved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6181090" y="3388995"/>
            <a:ext cx="696595" cy="99060"/>
          </a:xfrm>
          <a:prstGeom prst="rect">
            <a:avLst/>
          </a:prstGeom>
          <a:noFill/>
        </p:spPr>
        <p:txBody>
          <a:bodyPr wrap="none" lIns="0" tIns="0" rIns="0" bIns="0" rtlCol="0">
            <a:noAutofit/>
          </a:bodyPr>
          <a:p>
            <a:pPr indent="0">
              <a:buClr>
                <a:schemeClr val="accent1"/>
              </a:buClr>
              <a:buFont typeface="Arial" panose="020B0604020202020204" pitchFamily="34" charset="0"/>
              <a:buNone/>
            </a:pPr>
            <a:r>
              <a:rPr lang="en-US" sz="800" dirty="0"/>
              <a:t>Features</a:t>
            </a:r>
            <a:endParaRPr lang="en-US" sz="800" dirty="0"/>
          </a:p>
        </p:txBody>
      </p:sp>
      <p:sp>
        <p:nvSpPr>
          <p:cNvPr id="8" name="Text Box 7"/>
          <p:cNvSpPr txBox="1"/>
          <p:nvPr/>
        </p:nvSpPr>
        <p:spPr>
          <a:xfrm rot="16200000">
            <a:off x="4713605" y="2336800"/>
            <a:ext cx="696595" cy="99060"/>
          </a:xfrm>
          <a:prstGeom prst="rect">
            <a:avLst/>
          </a:prstGeom>
          <a:noFill/>
        </p:spPr>
        <p:txBody>
          <a:bodyPr wrap="none" lIns="0" tIns="0" rIns="0" bIns="0" rtlCol="0">
            <a:noAutofit/>
          </a:bodyPr>
          <a:p>
            <a:pPr indent="0">
              <a:buClr>
                <a:schemeClr val="accent1"/>
              </a:buClr>
              <a:buFont typeface="Arial" panose="020B0604020202020204" pitchFamily="34" charset="0"/>
              <a:buNone/>
            </a:pPr>
            <a:r>
              <a:rPr lang="en-US" sz="800" dirty="0"/>
              <a:t>Input Image</a:t>
            </a:r>
            <a:endParaRPr lang="en-US" sz="800" dirty="0"/>
          </a:p>
        </p:txBody>
      </p:sp>
      <p:cxnSp>
        <p:nvCxnSpPr>
          <p:cNvPr id="9" name="Straight Connector 8"/>
          <p:cNvCxnSpPr/>
          <p:nvPr/>
        </p:nvCxnSpPr>
        <p:spPr>
          <a:xfrm>
            <a:off x="5577205" y="1464310"/>
            <a:ext cx="0" cy="206692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GB" dirty="0">
                <a:cs typeface="Arial" panose="020B0604020202020204"/>
              </a:rPr>
              <a:t>Results</a:t>
            </a:r>
            <a:endParaRPr lang="en-US" altLang="en-GB" dirty="0">
              <a:cs typeface="Arial" panose="020B0604020202020204"/>
            </a:endParaRPr>
          </a:p>
        </p:txBody>
      </p:sp>
      <p:sp>
        <p:nvSpPr>
          <p:cNvPr id="5" name="Text Placeholder 4"/>
          <p:cNvSpPr>
            <a:spLocks noGrp="1"/>
          </p:cNvSpPr>
          <p:nvPr>
            <p:ph type="body" sz="quarter" idx="13"/>
          </p:nvPr>
        </p:nvSpPr>
        <p:spPr/>
        <p:txBody>
          <a:bodyPr/>
          <a:lstStyle/>
          <a:p>
            <a:r>
              <a:rPr lang="en-US" altLang="en-GB"/>
              <a:t>Inter-patch Visualization after PCA using DINOv2 Embeddings</a:t>
            </a:r>
            <a:endParaRPr lang="en-US" altLang="en-GB"/>
          </a:p>
        </p:txBody>
      </p:sp>
      <p:sp>
        <p:nvSpPr>
          <p:cNvPr id="2" name="Date Placeholder 1"/>
          <p:cNvSpPr>
            <a:spLocks noGrp="1"/>
          </p:cNvSpPr>
          <p:nvPr>
            <p:ph type="dt" sz="half" idx="14"/>
          </p:nvPr>
        </p:nvSpPr>
        <p:spPr/>
        <p:txBody>
          <a:bodyPr/>
          <a:lstStyle/>
          <a:p>
            <a:fld id="{BB962C8B-B14F-4D97-AF65-F5344CB8AC3E}" type="datetime1">
              <a:rPr lang="en-US"/>
            </a:fld>
            <a:endParaRPr lang="de-DE"/>
          </a:p>
        </p:txBody>
      </p:sp>
      <p:sp>
        <p:nvSpPr>
          <p:cNvPr id="6" name="Slide Number Placeholder 5"/>
          <p:cNvSpPr>
            <a:spLocks noGrp="1"/>
          </p:cNvSpPr>
          <p:nvPr>
            <p:ph type="sldNum" sz="quarter" idx="16"/>
          </p:nvPr>
        </p:nvSpPr>
        <p:spPr/>
        <p:txBody>
          <a:bodyPr/>
          <a:lstStyle/>
          <a:p>
            <a:fld id="{9E82CC3C-1DC0-4FDA-9590-6CC506AB67F8}" type="slidenum">
              <a:rPr lang="en-US" smtClean="0"/>
            </a:fld>
            <a:endParaRPr lang="en-US" dirty="0"/>
          </a:p>
        </p:txBody>
      </p:sp>
      <p:sp>
        <p:nvSpPr>
          <p:cNvPr id="7" name="Footer Placeholder 6"/>
          <p:cNvSpPr>
            <a:spLocks noGrp="1"/>
          </p:cNvSpPr>
          <p:nvPr>
            <p:ph type="ftr" sz="quarter" idx="15"/>
          </p:nvPr>
        </p:nvSpPr>
        <p:spPr/>
        <p:txBody>
          <a:bodyPr/>
          <a:lstStyle/>
          <a:p>
            <a:r>
              <a:rPr lang="en-US"/>
              <a:t>Foundation Models</a:t>
            </a:r>
            <a:endParaRPr lang="en-US" dirty="0"/>
          </a:p>
        </p:txBody>
      </p:sp>
      <p:pic>
        <p:nvPicPr>
          <p:cNvPr id="13" name="Picture 12" descr="/Users/ashwin/Downloads/1.png1"/>
          <p:cNvPicPr>
            <a:picLocks noChangeAspect="1"/>
          </p:cNvPicPr>
          <p:nvPr/>
        </p:nvPicPr>
        <p:blipFill>
          <a:blip r:embed="rId1"/>
          <a:srcRect/>
          <a:stretch>
            <a:fillRect/>
          </a:stretch>
        </p:blipFill>
        <p:spPr>
          <a:xfrm>
            <a:off x="466725" y="2009458"/>
            <a:ext cx="1898650" cy="1695450"/>
          </a:xfrm>
          <a:prstGeom prst="rect">
            <a:avLst/>
          </a:prstGeom>
        </p:spPr>
      </p:pic>
      <p:pic>
        <p:nvPicPr>
          <p:cNvPr id="16" name="Picture 15" descr="/Users/ashwin/Downloads/3.png3"/>
          <p:cNvPicPr>
            <a:picLocks noChangeAspect="1"/>
          </p:cNvPicPr>
          <p:nvPr/>
        </p:nvPicPr>
        <p:blipFill>
          <a:blip r:embed="rId2"/>
          <a:srcRect/>
          <a:stretch>
            <a:fillRect/>
          </a:stretch>
        </p:blipFill>
        <p:spPr>
          <a:xfrm>
            <a:off x="2549525" y="1521143"/>
            <a:ext cx="1898650" cy="1695450"/>
          </a:xfrm>
          <a:prstGeom prst="rect">
            <a:avLst/>
          </a:prstGeom>
        </p:spPr>
      </p:pic>
      <p:pic>
        <p:nvPicPr>
          <p:cNvPr id="17" name="Picture 16" descr="/Users/ashwin/Downloads/4.png4"/>
          <p:cNvPicPr>
            <a:picLocks noChangeAspect="1"/>
          </p:cNvPicPr>
          <p:nvPr/>
        </p:nvPicPr>
        <p:blipFill>
          <a:blip r:embed="rId3"/>
          <a:srcRect/>
          <a:stretch>
            <a:fillRect/>
          </a:stretch>
        </p:blipFill>
        <p:spPr>
          <a:xfrm>
            <a:off x="5125720" y="3864293"/>
            <a:ext cx="1898650" cy="1695450"/>
          </a:xfrm>
          <a:prstGeom prst="rect">
            <a:avLst/>
          </a:prstGeom>
        </p:spPr>
      </p:pic>
      <p:pic>
        <p:nvPicPr>
          <p:cNvPr id="18" name="Picture 17" descr="/Users/ashwin/Downloads/5.png5"/>
          <p:cNvPicPr>
            <a:picLocks noChangeAspect="1"/>
          </p:cNvPicPr>
          <p:nvPr/>
        </p:nvPicPr>
        <p:blipFill>
          <a:blip r:embed="rId4"/>
          <a:srcRect/>
          <a:stretch>
            <a:fillRect/>
          </a:stretch>
        </p:blipFill>
        <p:spPr>
          <a:xfrm>
            <a:off x="2118360" y="3790633"/>
            <a:ext cx="1950720" cy="1741805"/>
          </a:xfrm>
          <a:prstGeom prst="rect">
            <a:avLst/>
          </a:prstGeom>
        </p:spPr>
      </p:pic>
      <p:sp>
        <p:nvSpPr>
          <p:cNvPr id="19" name="Text Box 18"/>
          <p:cNvSpPr txBox="1"/>
          <p:nvPr/>
        </p:nvSpPr>
        <p:spPr>
          <a:xfrm>
            <a:off x="892810" y="1828800"/>
            <a:ext cx="1047115"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Original Image</a:t>
            </a:r>
            <a:endParaRPr lang="en-US" sz="1000" dirty="0"/>
          </a:p>
        </p:txBody>
      </p:sp>
      <p:sp>
        <p:nvSpPr>
          <p:cNvPr id="20" name="Text Box 19"/>
          <p:cNvSpPr txBox="1"/>
          <p:nvPr/>
        </p:nvSpPr>
        <p:spPr>
          <a:xfrm>
            <a:off x="2874645" y="1379855"/>
            <a:ext cx="159131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First PCA Component</a:t>
            </a:r>
            <a:endParaRPr lang="en-US" sz="1000" dirty="0"/>
          </a:p>
        </p:txBody>
      </p:sp>
      <p:sp>
        <p:nvSpPr>
          <p:cNvPr id="21" name="Text Box 20"/>
          <p:cNvSpPr txBox="1"/>
          <p:nvPr/>
        </p:nvSpPr>
        <p:spPr>
          <a:xfrm>
            <a:off x="5403850" y="3693160"/>
            <a:ext cx="159131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Background Separation</a:t>
            </a:r>
            <a:endParaRPr lang="en-US" sz="1000" dirty="0"/>
          </a:p>
        </p:txBody>
      </p:sp>
      <p:sp>
        <p:nvSpPr>
          <p:cNvPr id="22" name="Text Box 21"/>
          <p:cNvSpPr txBox="1"/>
          <p:nvPr/>
        </p:nvSpPr>
        <p:spPr>
          <a:xfrm>
            <a:off x="2495550" y="3648710"/>
            <a:ext cx="159131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PCA for Foreground</a:t>
            </a:r>
            <a:endParaRPr lang="en-US" sz="1000" dirty="0"/>
          </a:p>
        </p:txBody>
      </p:sp>
      <p:pic>
        <p:nvPicPr>
          <p:cNvPr id="23" name="Picture 22" descr="/Users/ashwin/Downloads/2.png2"/>
          <p:cNvPicPr>
            <a:picLocks noChangeAspect="1"/>
          </p:cNvPicPr>
          <p:nvPr/>
        </p:nvPicPr>
        <p:blipFill>
          <a:blip r:embed="rId5"/>
          <a:srcRect/>
          <a:stretch>
            <a:fillRect/>
          </a:stretch>
        </p:blipFill>
        <p:spPr>
          <a:xfrm>
            <a:off x="5125720" y="1494473"/>
            <a:ext cx="2555240" cy="1867535"/>
          </a:xfrm>
          <a:prstGeom prst="rect">
            <a:avLst/>
          </a:prstGeom>
        </p:spPr>
      </p:pic>
      <p:sp>
        <p:nvSpPr>
          <p:cNvPr id="24" name="Text Box 23"/>
          <p:cNvSpPr txBox="1"/>
          <p:nvPr/>
        </p:nvSpPr>
        <p:spPr>
          <a:xfrm>
            <a:off x="5507990" y="1323340"/>
            <a:ext cx="2270760" cy="277495"/>
          </a:xfrm>
          <a:prstGeom prst="rect">
            <a:avLst/>
          </a:prstGeom>
          <a:noFill/>
        </p:spPr>
        <p:txBody>
          <a:bodyPr wrap="none" lIns="0" tIns="0" rIns="0" bIns="0" rtlCol="0">
            <a:noAutofit/>
          </a:bodyPr>
          <a:lstStyle/>
          <a:p>
            <a:pPr indent="0">
              <a:buClr>
                <a:schemeClr val="accent1"/>
              </a:buClr>
              <a:buFont typeface="Arial" panose="020B0604020202020204" pitchFamily="34" charset="0"/>
              <a:buNone/>
            </a:pPr>
            <a:r>
              <a:rPr lang="en-US" sz="1000" dirty="0"/>
              <a:t>Histogram of 3 PCA Components</a:t>
            </a:r>
            <a:endParaRPr lang="en-US" sz="1000" dirty="0"/>
          </a:p>
        </p:txBody>
      </p:sp>
      <p:sp>
        <p:nvSpPr>
          <p:cNvPr id="26" name="Diamond 25"/>
          <p:cNvSpPr/>
          <p:nvPr/>
        </p:nvSpPr>
        <p:spPr>
          <a:xfrm>
            <a:off x="7920990" y="3188335"/>
            <a:ext cx="914400" cy="914400"/>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&lt;0.5</a:t>
            </a:r>
            <a:endParaRPr lang="en-US" sz="1000" dirty="0"/>
          </a:p>
        </p:txBody>
      </p:sp>
      <p:cxnSp>
        <p:nvCxnSpPr>
          <p:cNvPr id="28" name="Curved Connector 27"/>
          <p:cNvCxnSpPr>
            <a:stCxn id="23" idx="3"/>
            <a:endCxn id="26" idx="0"/>
          </p:cNvCxnSpPr>
          <p:nvPr/>
        </p:nvCxnSpPr>
        <p:spPr>
          <a:xfrm>
            <a:off x="7680960" y="2428875"/>
            <a:ext cx="697230" cy="759460"/>
          </a:xfrm>
          <a:prstGeom prst="curved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Curved Connector 28"/>
          <p:cNvCxnSpPr>
            <a:stCxn id="26" idx="2"/>
            <a:endCxn id="17" idx="3"/>
          </p:cNvCxnSpPr>
          <p:nvPr/>
        </p:nvCxnSpPr>
        <p:spPr>
          <a:xfrm rot="5400000">
            <a:off x="7396480" y="3730625"/>
            <a:ext cx="609600" cy="1353820"/>
          </a:xfrm>
          <a:prstGeom prst="curvedConnector2">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6181090" y="3388995"/>
            <a:ext cx="696595" cy="99060"/>
          </a:xfrm>
          <a:prstGeom prst="rect">
            <a:avLst/>
          </a:prstGeom>
          <a:noFill/>
        </p:spPr>
        <p:txBody>
          <a:bodyPr wrap="none" lIns="0" tIns="0" rIns="0" bIns="0" rtlCol="0">
            <a:noAutofit/>
          </a:bodyPr>
          <a:p>
            <a:pPr indent="0">
              <a:buClr>
                <a:schemeClr val="accent1"/>
              </a:buClr>
              <a:buFont typeface="Arial" panose="020B0604020202020204" pitchFamily="34" charset="0"/>
              <a:buNone/>
            </a:pPr>
            <a:r>
              <a:rPr lang="en-US" sz="800" dirty="0"/>
              <a:t>Features</a:t>
            </a:r>
            <a:endParaRPr lang="en-US" sz="800" dirty="0"/>
          </a:p>
        </p:txBody>
      </p:sp>
      <p:sp>
        <p:nvSpPr>
          <p:cNvPr id="8" name="Text Box 7"/>
          <p:cNvSpPr txBox="1"/>
          <p:nvPr/>
        </p:nvSpPr>
        <p:spPr>
          <a:xfrm rot="16200000">
            <a:off x="4713605" y="2336800"/>
            <a:ext cx="696595" cy="99060"/>
          </a:xfrm>
          <a:prstGeom prst="rect">
            <a:avLst/>
          </a:prstGeom>
          <a:noFill/>
        </p:spPr>
        <p:txBody>
          <a:bodyPr wrap="none" lIns="0" tIns="0" rIns="0" bIns="0" rtlCol="0">
            <a:noAutofit/>
          </a:bodyPr>
          <a:p>
            <a:pPr indent="0">
              <a:buClr>
                <a:schemeClr val="accent1"/>
              </a:buClr>
              <a:buFont typeface="Arial" panose="020B0604020202020204" pitchFamily="34" charset="0"/>
              <a:buNone/>
            </a:pPr>
            <a:r>
              <a:rPr lang="en-US" sz="800" dirty="0"/>
              <a:t>Input Image</a:t>
            </a:r>
            <a:endParaRPr lang="en-US" sz="800" dirty="0"/>
          </a:p>
        </p:txBody>
      </p:sp>
      <p:cxnSp>
        <p:nvCxnSpPr>
          <p:cNvPr id="9" name="Straight Connector 8"/>
          <p:cNvCxnSpPr/>
          <p:nvPr/>
        </p:nvCxnSpPr>
        <p:spPr>
          <a:xfrm>
            <a:off x="5780405" y="1464310"/>
            <a:ext cx="0" cy="213931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Uni_Stuttgart">
  <a:themeElements>
    <a:clrScheme name="UNI COLO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79705" indent="-179705">
          <a:buClr>
            <a:schemeClr val="accent1"/>
          </a:buClr>
          <a:buFont typeface="Arial" panose="020B0604020202020204" pitchFamily="34" charset="0"/>
          <a:buChar char="•"/>
          <a:defRPr sz="1600"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6242</Words>
  <Application>WPS Presentation</Application>
  <PresentationFormat>On-screen Show (16:10)</PresentationFormat>
  <Paragraphs>424</Paragraphs>
  <Slides>25</Slides>
  <Notes>19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25</vt:i4>
      </vt:variant>
    </vt:vector>
  </HeadingPairs>
  <TitlesOfParts>
    <vt:vector size="37" baseType="lpstr">
      <vt:lpstr>Arial</vt:lpstr>
      <vt:lpstr>SimSun</vt:lpstr>
      <vt:lpstr>Wingdings</vt:lpstr>
      <vt:lpstr>Arial</vt:lpstr>
      <vt:lpstr>Arial Bold</vt:lpstr>
      <vt:lpstr>Microsoft YaHei</vt:lpstr>
      <vt:lpstr>汉仪旗黑</vt:lpstr>
      <vt:lpstr>Arial Unicode MS</vt:lpstr>
      <vt:lpstr>宋体-简</vt:lpstr>
      <vt:lpstr>Söhne</vt:lpstr>
      <vt:lpstr>Thonburi</vt:lpstr>
      <vt:lpstr>Uni_Stuttgart</vt:lpstr>
      <vt:lpstr>Investigating Visual Foundation Model Embeddings</vt:lpstr>
      <vt:lpstr>Visual Foundation Models</vt:lpstr>
      <vt:lpstr>Background</vt:lpstr>
      <vt:lpstr>Background</vt:lpstr>
      <vt:lpstr>Methodology</vt:lpstr>
      <vt:lpstr>Methodology</vt:lpstr>
      <vt:lpstr>Patch Analysis using DINOv2 (Ashwin to check if title seems fine)</vt:lpstr>
      <vt:lpstr>Results</vt:lpstr>
      <vt:lpstr>Results</vt:lpstr>
      <vt:lpstr>Results</vt:lpstr>
      <vt:lpstr>Results</vt:lpstr>
      <vt:lpstr>Results</vt:lpstr>
      <vt:lpstr>LDA Projection of  CLIP and SAM  Image Embeddings</vt:lpstr>
      <vt:lpstr>Results</vt:lpstr>
      <vt:lpstr>Results</vt:lpstr>
      <vt:lpstr>Results</vt:lpstr>
      <vt:lpstr>Results</vt:lpstr>
      <vt:lpstr>Discussion</vt:lpstr>
      <vt:lpstr>Cluster Analysis of  SAM Image Embeddings</vt:lpstr>
      <vt:lpstr>Results</vt:lpstr>
      <vt:lpstr>Results</vt:lpstr>
      <vt:lpstr>Conclusion</vt:lpstr>
      <vt:lpstr>Acknowledgement</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Barrierefreier  Titel – Text durch Klicken  hinzufügen</dc:title>
  <dc:creator/>
  <cp:lastModifiedBy>ashwin</cp:lastModifiedBy>
  <cp:revision>142</cp:revision>
  <dcterms:created xsi:type="dcterms:W3CDTF">2024-02-06T19:40:51Z</dcterms:created>
  <dcterms:modified xsi:type="dcterms:W3CDTF">2024-02-06T19:40:51Z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1033-5.2.0.7913</vt:lpwstr>
  </property>
</Properties>
</file>